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m4a" ContentType="audio/mp4"/>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79" r:id="rId4"/>
    <p:sldId id="280" r:id="rId5"/>
    <p:sldId id="269" r:id="rId6"/>
    <p:sldId id="271" r:id="rId7"/>
    <p:sldId id="270" r:id="rId8"/>
    <p:sldId id="272" r:id="rId9"/>
    <p:sldId id="258" r:id="rId10"/>
    <p:sldId id="281" r:id="rId11"/>
    <p:sldId id="259" r:id="rId12"/>
    <p:sldId id="260" r:id="rId13"/>
    <p:sldId id="289" r:id="rId14"/>
    <p:sldId id="274" r:id="rId15"/>
    <p:sldId id="277" r:id="rId16"/>
    <p:sldId id="273" r:id="rId17"/>
    <p:sldId id="290" r:id="rId18"/>
    <p:sldId id="282" r:id="rId19"/>
    <p:sldId id="278" r:id="rId20"/>
    <p:sldId id="284" r:id="rId21"/>
    <p:sldId id="288" r:id="rId22"/>
    <p:sldId id="286" r:id="rId23"/>
    <p:sldId id="285" r:id="rId24"/>
    <p:sldId id="287" r:id="rId25"/>
    <p:sldId id="283"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73">
          <p15:clr>
            <a:srgbClr val="A4A3A4"/>
          </p15:clr>
        </p15:guide>
        <p15:guide id="2" pos="8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934"/>
    <p:restoredTop sz="96405"/>
  </p:normalViewPr>
  <p:slideViewPr>
    <p:cSldViewPr snapToGrid="0" snapToObjects="1">
      <p:cViewPr>
        <p:scale>
          <a:sx n="118" d="100"/>
          <a:sy n="118" d="100"/>
        </p:scale>
        <p:origin x="688" y="376"/>
      </p:cViewPr>
      <p:guideLst>
        <p:guide orient="horz" pos="2873"/>
        <p:guide pos="869"/>
      </p:guideLst>
    </p:cSldViewPr>
  </p:slideViewPr>
  <p:notesTextViewPr>
    <p:cViewPr>
      <p:scale>
        <a:sx n="1" d="1"/>
        <a:sy n="1" d="1"/>
      </p:scale>
      <p:origin x="0" y="0"/>
    </p:cViewPr>
  </p:notesTextViewPr>
  <p:sorterViewPr>
    <p:cViewPr>
      <p:scale>
        <a:sx n="100" d="100"/>
        <a:sy n="100" d="100"/>
      </p:scale>
      <p:origin x="0" y="510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BDC73-A4E0-DE42-B1D8-9E05BB86AF6A}" type="datetimeFigureOut">
              <a:rPr lang="en-US" smtClean="0"/>
              <a:t>6/26/17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762C9-8653-6D4C-BB99-4A4DC7167DC1}" type="slidenum">
              <a:rPr lang="en-US" smtClean="0"/>
              <a:t>‹#›</a:t>
            </a:fld>
            <a:endParaRPr lang="en-US"/>
          </a:p>
        </p:txBody>
      </p:sp>
    </p:spTree>
    <p:extLst>
      <p:ext uri="{BB962C8B-B14F-4D97-AF65-F5344CB8AC3E}">
        <p14:creationId xmlns:p14="http://schemas.microsoft.com/office/powerpoint/2010/main" val="120801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What do Science Policy Professionals Do?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Science policy experts serve as the bridge between researchers, the public and legislative policy.  They communicate science to legislators and communicate policy to scientists.</a:t>
            </a:r>
          </a:p>
          <a:p>
            <a:r>
              <a:rPr lang="en-US" dirty="0" smtClean="0"/>
              <a:t>A good way to understand</a:t>
            </a:r>
            <a:r>
              <a:rPr lang="en-US" baseline="0" dirty="0" smtClean="0"/>
              <a:t> science policy is to think about the questions science policy is grappling with.  Science policy is basically a set of questions about science and society.</a:t>
            </a:r>
          </a:p>
          <a:p>
            <a:r>
              <a:rPr lang="en-US" baseline="0" dirty="0" smtClean="0"/>
              <a:t>What are the economics of antibiotic drug resistance?</a:t>
            </a:r>
          </a:p>
          <a:p>
            <a:r>
              <a:rPr lang="en-US" dirty="0" smtClean="0"/>
              <a:t>Should vaccinations be mandated?</a:t>
            </a:r>
          </a:p>
          <a:p>
            <a:r>
              <a:rPr lang="en-US" dirty="0" smtClean="0"/>
              <a:t>What are the ethical and moral boundaries of humans editing their own genome?</a:t>
            </a:r>
          </a:p>
          <a:p>
            <a:r>
              <a:rPr lang="en-US" dirty="0" smtClean="0"/>
              <a:t>If you</a:t>
            </a:r>
            <a:r>
              <a:rPr lang="en-US" baseline="0" dirty="0" smtClean="0"/>
              <a:t> like thinking about these questions, science policy may be a great career for you.</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2</a:t>
            </a:fld>
            <a:endParaRPr lang="en-US"/>
          </a:p>
        </p:txBody>
      </p:sp>
    </p:spTree>
    <p:extLst>
      <p:ext uri="{BB962C8B-B14F-4D97-AF65-F5344CB8AC3E}">
        <p14:creationId xmlns:p14="http://schemas.microsoft.com/office/powerpoint/2010/main" val="154593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Science policy jobs are in Washington DC or at NIH.  Many academic institutions</a:t>
            </a:r>
            <a:r>
              <a:rPr lang="en-US" baseline="0" dirty="0" smtClean="0"/>
              <a:t> have science policy centers where PhDs find positions.  Check out Debra Matthews job in the Johns Hopkins Berman Institute on Bioethics.</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11</a:t>
            </a:fld>
            <a:endParaRPr lang="en-US"/>
          </a:p>
        </p:txBody>
      </p:sp>
    </p:spTree>
    <p:extLst>
      <p:ext uri="{BB962C8B-B14F-4D97-AF65-F5344CB8AC3E}">
        <p14:creationId xmlns:p14="http://schemas.microsoft.com/office/powerpoint/2010/main" val="312119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 skills are important for most careers but they are essential for science policy! </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12</a:t>
            </a:fld>
            <a:endParaRPr lang="en-US"/>
          </a:p>
        </p:txBody>
      </p:sp>
    </p:spTree>
    <p:extLst>
      <p:ext uri="{BB962C8B-B14F-4D97-AF65-F5344CB8AC3E}">
        <p14:creationId xmlns:p14="http://schemas.microsoft.com/office/powerpoint/2010/main" val="320169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Reviewing job ads can also help you identify the skills you need to develop.</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13</a:t>
            </a:fld>
            <a:endParaRPr lang="en-US"/>
          </a:p>
        </p:txBody>
      </p:sp>
    </p:spTree>
    <p:extLst>
      <p:ext uri="{BB962C8B-B14F-4D97-AF65-F5344CB8AC3E}">
        <p14:creationId xmlns:p14="http://schemas.microsoft.com/office/powerpoint/2010/main" val="355299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key</a:t>
            </a:r>
            <a:r>
              <a:rPr lang="en-US" baseline="0" dirty="0" smtClean="0"/>
              <a:t> skills you need to develop.  First, create a network where you can learn more about the career and upcoming opportunities.  Take the train to DC and join in on the monthly science policy happy hour. Next – develop your writing skills. One great way to hone your writing skills for lay audiences is to volunteer to write a blog post of short article for your professional society.  Communicating to lay audiences is also important.  There are multiple opportunities to build these skills whether it be the 3 Minute Thesis competition or joining Project Bridge.  Be on the look out for opportunities to lobby congress and gain some leadership experience by volunteering for a professional organization.</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14</a:t>
            </a:fld>
            <a:endParaRPr lang="en-US"/>
          </a:p>
        </p:txBody>
      </p:sp>
    </p:spTree>
    <p:extLst>
      <p:ext uri="{BB962C8B-B14F-4D97-AF65-F5344CB8AC3E}">
        <p14:creationId xmlns:p14="http://schemas.microsoft.com/office/powerpoint/2010/main" val="1669826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way is to transition into science policy is to complete a science policy fellowship.  You could earn a certificate or MS in science policy but the AAAS fellowship is the gold standard.</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15</a:t>
            </a:fld>
            <a:endParaRPr lang="en-US"/>
          </a:p>
        </p:txBody>
      </p:sp>
    </p:spTree>
    <p:extLst>
      <p:ext uri="{BB962C8B-B14F-4D97-AF65-F5344CB8AC3E}">
        <p14:creationId xmlns:p14="http://schemas.microsoft.com/office/powerpoint/2010/main" val="196358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list of the main fellowships available to PhD scientist and the application deadline timing.</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16</a:t>
            </a:fld>
            <a:endParaRPr lang="en-US"/>
          </a:p>
        </p:txBody>
      </p:sp>
    </p:spTree>
    <p:extLst>
      <p:ext uri="{BB962C8B-B14F-4D97-AF65-F5344CB8AC3E}">
        <p14:creationId xmlns:p14="http://schemas.microsoft.com/office/powerpoint/2010/main" val="3544691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list highlights fellowships that may be for specific disciplines, MDs or certain nationalities.</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18</a:t>
            </a:fld>
            <a:endParaRPr lang="en-US"/>
          </a:p>
        </p:txBody>
      </p:sp>
    </p:spTree>
    <p:extLst>
      <p:ext uri="{BB962C8B-B14F-4D97-AF65-F5344CB8AC3E}">
        <p14:creationId xmlns:p14="http://schemas.microsoft.com/office/powerpoint/2010/main" val="1028077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Professional Develop and Career Office host</a:t>
            </a:r>
            <a:r>
              <a:rPr lang="en-US" baseline="0" dirty="0" smtClean="0"/>
              <a:t> Career Communities and one of the communities is Science Communication ad Advocacy.  An advisory committee provided insight into the curriculum and activities.  Activities include PowerPoint karaoke to improve your ability to spontaneously answer questions about any scientific paper, writing an opinion piece and crafting an effective lay summary.  The community meets monthly and everyone will be matched with an alumni science policy professional who can provide career guidance.</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19</a:t>
            </a:fld>
            <a:endParaRPr lang="en-US"/>
          </a:p>
        </p:txBody>
      </p:sp>
    </p:spTree>
    <p:extLst>
      <p:ext uri="{BB962C8B-B14F-4D97-AF65-F5344CB8AC3E}">
        <p14:creationId xmlns:p14="http://schemas.microsoft.com/office/powerpoint/2010/main" val="790996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gain great experience by joining the Science</a:t>
            </a:r>
            <a:r>
              <a:rPr lang="en-US" baseline="0" dirty="0" smtClean="0"/>
              <a:t> Policy Communication and Engagement Group at Johns Hopkins.</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20</a:t>
            </a:fld>
            <a:endParaRPr lang="en-US"/>
          </a:p>
        </p:txBody>
      </p:sp>
    </p:spTree>
    <p:extLst>
      <p:ext uri="{BB962C8B-B14F-4D97-AF65-F5344CB8AC3E}">
        <p14:creationId xmlns:p14="http://schemas.microsoft.com/office/powerpoint/2010/main" val="213997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best ways to transition into a career is to complete an internship.  It will also</a:t>
            </a:r>
            <a:r>
              <a:rPr lang="en-US" baseline="0" dirty="0" smtClean="0"/>
              <a:t> help you know if you actually like doing the work or not.  The BCI program offers internships doing science policy work and these are organizations who have offered science policy internships in the past.  You can also find science policy internships outside of BCI.</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21</a:t>
            </a:fld>
            <a:endParaRPr lang="en-US"/>
          </a:p>
        </p:txBody>
      </p:sp>
    </p:spTree>
    <p:extLst>
      <p:ext uri="{BB962C8B-B14F-4D97-AF65-F5344CB8AC3E}">
        <p14:creationId xmlns:p14="http://schemas.microsoft.com/office/powerpoint/2010/main" val="394248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alumni are always willing to share their career</a:t>
            </a:r>
            <a:r>
              <a:rPr lang="en-US" baseline="0" dirty="0" smtClean="0"/>
              <a:t> experiences.  You can follow Laura Koontz on Twitter where she is quite active on science policy issues.  We have heard that the best way to find jobs in the DC science policy arena is on TWITTER.  </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3</a:t>
            </a:fld>
            <a:endParaRPr lang="en-US"/>
          </a:p>
        </p:txBody>
      </p:sp>
    </p:spTree>
    <p:extLst>
      <p:ext uri="{BB962C8B-B14F-4D97-AF65-F5344CB8AC3E}">
        <p14:creationId xmlns:p14="http://schemas.microsoft.com/office/powerpoint/2010/main" val="194960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some great online course and modules you can engage with.  There</a:t>
            </a:r>
            <a:r>
              <a:rPr lang="en-US" baseline="0" dirty="0" smtClean="0"/>
              <a:t> are small fees associated with the AAAS on line courses.</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22</a:t>
            </a:fld>
            <a:endParaRPr lang="en-US"/>
          </a:p>
        </p:txBody>
      </p:sp>
    </p:spTree>
    <p:extLst>
      <p:ext uri="{BB962C8B-B14F-4D97-AF65-F5344CB8AC3E}">
        <p14:creationId xmlns:p14="http://schemas.microsoft.com/office/powerpoint/2010/main" val="2362266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great books to read and will provide conversation</a:t>
            </a:r>
            <a:r>
              <a:rPr lang="en-US" baseline="0" dirty="0" smtClean="0"/>
              <a:t> points when networking with other professionals.  If you like science policy, you should enjoy reading these books.  </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23</a:t>
            </a:fld>
            <a:endParaRPr lang="en-US"/>
          </a:p>
        </p:txBody>
      </p:sp>
    </p:spTree>
    <p:extLst>
      <p:ext uri="{BB962C8B-B14F-4D97-AF65-F5344CB8AC3E}">
        <p14:creationId xmlns:p14="http://schemas.microsoft.com/office/powerpoint/2010/main" val="3892016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books authors host a great website you should keep abreast of.</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24</a:t>
            </a:fld>
            <a:endParaRPr lang="en-US"/>
          </a:p>
        </p:txBody>
      </p:sp>
    </p:spTree>
    <p:extLst>
      <p:ext uri="{BB962C8B-B14F-4D97-AF65-F5344CB8AC3E}">
        <p14:creationId xmlns:p14="http://schemas.microsoft.com/office/powerpoint/2010/main" val="2552671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would like</a:t>
            </a:r>
            <a:r>
              <a:rPr lang="en-US" baseline="0" dirty="0" smtClean="0"/>
              <a:t> to read more about science policy careers here are some great resources.  </a:t>
            </a:r>
          </a:p>
        </p:txBody>
      </p:sp>
      <p:sp>
        <p:nvSpPr>
          <p:cNvPr id="4" name="Slide Number Placeholder 3"/>
          <p:cNvSpPr>
            <a:spLocks noGrp="1"/>
          </p:cNvSpPr>
          <p:nvPr>
            <p:ph type="sldNum" sz="quarter" idx="10"/>
          </p:nvPr>
        </p:nvSpPr>
        <p:spPr/>
        <p:txBody>
          <a:bodyPr/>
          <a:lstStyle/>
          <a:p>
            <a:fld id="{ACA762C9-8653-6D4C-BB99-4A4DC7167DC1}" type="slidenum">
              <a:rPr lang="en-US" smtClean="0"/>
              <a:t>25</a:t>
            </a:fld>
            <a:endParaRPr lang="en-US"/>
          </a:p>
        </p:txBody>
      </p:sp>
    </p:spTree>
    <p:extLst>
      <p:ext uri="{BB962C8B-B14F-4D97-AF65-F5344CB8AC3E}">
        <p14:creationId xmlns:p14="http://schemas.microsoft.com/office/powerpoint/2010/main" val="3087984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also have a career overview on the PDCO website that includes additional information like internships in addition to an interview with Jason Rao, The American Society for Microbiology Senior Director for Engagement and Innovation.  Jason also was a senior science policy advisor for the Obama Administration.  How cool is that?  If you have more questions, would like to adapt your resume for a science policy career or want to connect with professionals in the field, make an appointment with the PDCO.  We work for you!</a:t>
            </a:r>
            <a:endParaRPr lang="en-US" baseline="0" dirty="0" smtClean="0"/>
          </a:p>
        </p:txBody>
      </p:sp>
      <p:sp>
        <p:nvSpPr>
          <p:cNvPr id="4" name="Slide Number Placeholder 3"/>
          <p:cNvSpPr>
            <a:spLocks noGrp="1"/>
          </p:cNvSpPr>
          <p:nvPr>
            <p:ph type="sldNum" sz="quarter" idx="10"/>
          </p:nvPr>
        </p:nvSpPr>
        <p:spPr/>
        <p:txBody>
          <a:bodyPr/>
          <a:lstStyle/>
          <a:p>
            <a:fld id="{ACA762C9-8653-6D4C-BB99-4A4DC7167DC1}" type="slidenum">
              <a:rPr lang="en-US" smtClean="0"/>
              <a:t>26</a:t>
            </a:fld>
            <a:endParaRPr lang="en-US"/>
          </a:p>
        </p:txBody>
      </p:sp>
    </p:spTree>
    <p:extLst>
      <p:ext uri="{BB962C8B-B14F-4D97-AF65-F5344CB8AC3E}">
        <p14:creationId xmlns:p14="http://schemas.microsoft.com/office/powerpoint/2010/main" val="1987384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love how Pamela Bradley, Personalized</a:t>
            </a:r>
            <a:r>
              <a:rPr lang="en-US" baseline="0" dirty="0" smtClean="0"/>
              <a:t> Medicine Staff at FDA,  shared that science policy moves at the same glacial pace as research.  That is a common comment I have heard many science policy professionals share – this is not a career for someone seeking instant gratification but they all agree you can create change and that it is a very rewarding career.</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4</a:t>
            </a:fld>
            <a:endParaRPr lang="en-US"/>
          </a:p>
        </p:txBody>
      </p:sp>
    </p:spTree>
    <p:extLst>
      <p:ext uri="{BB962C8B-B14F-4D97-AF65-F5344CB8AC3E}">
        <p14:creationId xmlns:p14="http://schemas.microsoft.com/office/powerpoint/2010/main" val="536248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 science</a:t>
            </a:r>
            <a:r>
              <a:rPr lang="en-US" baseline="0" dirty="0" smtClean="0"/>
              <a:t> policy professionals LinkedIn description of their job responsibilities.  </a:t>
            </a:r>
            <a:r>
              <a:rPr lang="en-US" dirty="0" smtClean="0"/>
              <a:t>One important message I like to share about careers is not all Science Policy jobs are the same.  Some</a:t>
            </a:r>
            <a:r>
              <a:rPr lang="en-US" baseline="0" dirty="0" smtClean="0"/>
              <a:t> science policy professionals may interact  with congress and politicians while some science policy professionals may never meet a politician.  Some positions may engage with people on a daily basis while some positions are more research and writing focused.  A great way to find out what different science policy professionals do is to read LinkedIn profiles.  A </a:t>
            </a:r>
            <a:r>
              <a:rPr lang="en-US" baseline="0" dirty="0" err="1" smtClean="0"/>
              <a:t>Linkedin</a:t>
            </a:r>
            <a:r>
              <a:rPr lang="en-US" baseline="0" dirty="0" smtClean="0"/>
              <a:t> search can reveal organizations that hire science policy professionals, enhance your understanding of the career, identify common steps or training experiences PhDs took to land a science policy career, identify professional organizations they follow, common skills they have and highlight professionals who you can network with.  </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5</a:t>
            </a:fld>
            <a:endParaRPr lang="en-US"/>
          </a:p>
        </p:txBody>
      </p:sp>
    </p:spTree>
    <p:extLst>
      <p:ext uri="{BB962C8B-B14F-4D97-AF65-F5344CB8AC3E}">
        <p14:creationId xmlns:p14="http://schemas.microsoft.com/office/powerpoint/2010/main" val="92020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alumni’s LinkedIn profile</a:t>
            </a:r>
            <a:r>
              <a:rPr lang="en-US" baseline="0" dirty="0" smtClean="0"/>
              <a:t> description of</a:t>
            </a:r>
            <a:r>
              <a:rPr lang="en-US" dirty="0" smtClean="0"/>
              <a:t> their position at NIH</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6</a:t>
            </a:fld>
            <a:endParaRPr lang="en-US"/>
          </a:p>
        </p:txBody>
      </p:sp>
    </p:spTree>
    <p:extLst>
      <p:ext uri="{BB962C8B-B14F-4D97-AF65-F5344CB8AC3E}">
        <p14:creationId xmlns:p14="http://schemas.microsoft.com/office/powerpoint/2010/main" val="3672271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alumni’s position at a non profit for Rare Disease</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7</a:t>
            </a:fld>
            <a:endParaRPr lang="en-US"/>
          </a:p>
        </p:txBody>
      </p:sp>
    </p:spTree>
    <p:extLst>
      <p:ext uri="{BB962C8B-B14F-4D97-AF65-F5344CB8AC3E}">
        <p14:creationId xmlns:p14="http://schemas.microsoft.com/office/powerpoint/2010/main" val="159291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position at a scientific society.  Take a</a:t>
            </a:r>
            <a:r>
              <a:rPr lang="en-US" baseline="0" dirty="0" smtClean="0"/>
              <a:t> few minutes after this presentation to find some more science policy professionals LinkedIn profiles and gain a better understanding of all the options available.  You will be surprised at how many people are working in this field.</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8</a:t>
            </a:fld>
            <a:endParaRPr lang="en-US"/>
          </a:p>
        </p:txBody>
      </p:sp>
    </p:spTree>
    <p:extLst>
      <p:ext uri="{BB962C8B-B14F-4D97-AF65-F5344CB8AC3E}">
        <p14:creationId xmlns:p14="http://schemas.microsoft.com/office/powerpoint/2010/main" val="341320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million dollar question</a:t>
            </a:r>
            <a:r>
              <a:rPr lang="en-US" baseline="0" dirty="0" smtClean="0"/>
              <a:t> – what will I do?  If the million dollar question was what will I make? – The answer is as a PhD you will most likely start at between $60K and $80K.</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9</a:t>
            </a:fld>
            <a:endParaRPr lang="en-US"/>
          </a:p>
        </p:txBody>
      </p:sp>
    </p:spTree>
    <p:extLst>
      <p:ext uri="{BB962C8B-B14F-4D97-AF65-F5344CB8AC3E}">
        <p14:creationId xmlns:p14="http://schemas.microsoft.com/office/powerpoint/2010/main" val="406869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always encourage trainees interested in a specific</a:t>
            </a:r>
            <a:r>
              <a:rPr lang="en-US" baseline="0" dirty="0" smtClean="0"/>
              <a:t> career to look at job advertisements.  Does it sound exciting, is it something you would enjoy doing?   This was a contract position that supported NIH initiatives.</a:t>
            </a:r>
            <a:endParaRPr lang="en-US" dirty="0"/>
          </a:p>
        </p:txBody>
      </p:sp>
      <p:sp>
        <p:nvSpPr>
          <p:cNvPr id="4" name="Slide Number Placeholder 3"/>
          <p:cNvSpPr>
            <a:spLocks noGrp="1"/>
          </p:cNvSpPr>
          <p:nvPr>
            <p:ph type="sldNum" sz="quarter" idx="10"/>
          </p:nvPr>
        </p:nvSpPr>
        <p:spPr/>
        <p:txBody>
          <a:bodyPr/>
          <a:lstStyle/>
          <a:p>
            <a:fld id="{ACA762C9-8653-6D4C-BB99-4A4DC7167DC1}" type="slidenum">
              <a:rPr lang="en-US" smtClean="0"/>
              <a:t>10</a:t>
            </a:fld>
            <a:endParaRPr lang="en-US"/>
          </a:p>
        </p:txBody>
      </p:sp>
    </p:spTree>
    <p:extLst>
      <p:ext uri="{BB962C8B-B14F-4D97-AF65-F5344CB8AC3E}">
        <p14:creationId xmlns:p14="http://schemas.microsoft.com/office/powerpoint/2010/main" val="378258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8F36AD-B151-D049-B403-2B0FB9CC94F9}" type="datetimeFigureOut">
              <a:rPr lang="en-US" smtClean="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30757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F36AD-B151-D049-B403-2B0FB9CC94F9}" type="datetimeFigureOut">
              <a:rPr lang="en-US" smtClean="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18479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F36AD-B151-D049-B403-2B0FB9CC94F9}" type="datetimeFigureOut">
              <a:rPr lang="en-US" smtClean="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38845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8F36AD-B151-D049-B403-2B0FB9CC94F9}" type="datetimeFigureOut">
              <a:rPr lang="en-US" smtClean="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2078480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8F36AD-B151-D049-B403-2B0FB9CC94F9}" type="datetimeFigureOut">
              <a:rPr lang="en-US" smtClean="0"/>
              <a:t>6/26/17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87877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8F36AD-B151-D049-B403-2B0FB9CC94F9}" type="datetimeFigureOut">
              <a:rPr lang="en-US" smtClean="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50403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8F36AD-B151-D049-B403-2B0FB9CC94F9}" type="datetimeFigureOut">
              <a:rPr lang="en-US" smtClean="0"/>
              <a:t>6/26/17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53135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8F36AD-B151-D049-B403-2B0FB9CC94F9}" type="datetimeFigureOut">
              <a:rPr lang="en-US" smtClean="0"/>
              <a:t>6/26/17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111591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F36AD-B151-D049-B403-2B0FB9CC94F9}" type="datetimeFigureOut">
              <a:rPr lang="en-US" smtClean="0"/>
              <a:t>6/26/17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413892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8F36AD-B151-D049-B403-2B0FB9CC94F9}" type="datetimeFigureOut">
              <a:rPr lang="en-US" smtClean="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107525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8F36AD-B151-D049-B403-2B0FB9CC94F9}" type="datetimeFigureOut">
              <a:rPr lang="en-US" smtClean="0"/>
              <a:t>6/26/17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603BE7-B8CF-2C49-B019-E7FD1B210023}" type="slidenum">
              <a:rPr lang="en-US" smtClean="0"/>
              <a:t>‹#›</a:t>
            </a:fld>
            <a:endParaRPr lang="en-US" dirty="0"/>
          </a:p>
        </p:txBody>
      </p:sp>
    </p:spTree>
    <p:extLst>
      <p:ext uri="{BB962C8B-B14F-4D97-AF65-F5344CB8AC3E}">
        <p14:creationId xmlns:p14="http://schemas.microsoft.com/office/powerpoint/2010/main" val="14552528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F36AD-B151-D049-B403-2B0FB9CC94F9}" type="datetimeFigureOut">
              <a:rPr lang="en-US" smtClean="0"/>
              <a:t>6/26/17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03BE7-B8CF-2C49-B019-E7FD1B210023}" type="slidenum">
              <a:rPr lang="en-US" smtClean="0"/>
              <a:t>‹#›</a:t>
            </a:fld>
            <a:endParaRPr lang="en-US" dirty="0"/>
          </a:p>
        </p:txBody>
      </p:sp>
    </p:spTree>
    <p:extLst>
      <p:ext uri="{BB962C8B-B14F-4D97-AF65-F5344CB8AC3E}">
        <p14:creationId xmlns:p14="http://schemas.microsoft.com/office/powerpoint/2010/main" val="219994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jpeg"/><Relationship Id="rId5"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7.tiff"/><Relationship Id="rId6"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11" Type="http://schemas.openxmlformats.org/officeDocument/2006/relationships/hyperlink" Target="http://www.bugssonline.org/" TargetMode="External"/><Relationship Id="rId12" Type="http://schemas.openxmlformats.org/officeDocument/2006/relationships/hyperlink" Target="https://pdco.med.jhmi.edu/3mt/" TargetMode="External"/><Relationship Id="rId13" Type="http://schemas.openxmlformats.org/officeDocument/2006/relationships/hyperlink" Target="http://www.mdsci.org/" TargetMode="External"/><Relationship Id="rId14" Type="http://schemas.openxmlformats.org/officeDocument/2006/relationships/hyperlink" Target="http://www.projbridge.com/events-at-johns-hopkins.html" TargetMode="External"/><Relationship Id="rId15" Type="http://schemas.openxmlformats.org/officeDocument/2006/relationships/hyperlink" Target="http://tedxjhu.com/" TargetMode="External"/><Relationship Id="rId16" Type="http://schemas.openxmlformats.org/officeDocument/2006/relationships/hyperlink" Target="http://www.projbridge.com/baltimore-brain-fest-information.html" TargetMode="External"/><Relationship Id="rId17"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hyperlink" Target="https://www.linkedin.com/showcase/10856527/" TargetMode="External"/><Relationship Id="rId6" Type="http://schemas.openxmlformats.org/officeDocument/2006/relationships/hyperlink" Target="https://www.aaaspolicyfellowships.org/news/fellowship-focus" TargetMode="External"/><Relationship Id="rId7" Type="http://schemas.openxmlformats.org/officeDocument/2006/relationships/hyperlink" Target="http://www.science-engage.org/happy-hours.html" TargetMode="External"/><Relationship Id="rId8" Type="http://schemas.openxmlformats.org/officeDocument/2006/relationships/hyperlink" Target="http://listserv.aaas.org/mailman/listinfo/wspa" TargetMode="External"/><Relationship Id="rId9" Type="http://schemas.openxmlformats.org/officeDocument/2006/relationships/hyperlink" Target="https://biomedicalodyssey.blogs.hopkinsmedicine.org/" TargetMode="External"/><Relationship Id="rId10" Type="http://schemas.openxmlformats.org/officeDocument/2006/relationships/hyperlink" Target="http://www.laskerfoundation.org/programs/lasker-foundation-essay-contest/"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2.png"/><Relationship Id="rId6" Type="http://schemas.openxmlformats.org/officeDocument/2006/relationships/image" Target="../media/image8.jpg"/><Relationship Id="rId7" Type="http://schemas.openxmlformats.org/officeDocument/2006/relationships/image" Target="../media/image9.gif"/><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11" Type="http://schemas.openxmlformats.org/officeDocument/2006/relationships/hyperlink" Target="http://www.amacad.org/content/about/about.aspx?d=96&amp;t=4&amp;s=94" TargetMode="External"/><Relationship Id="rId12" Type="http://schemas.openxmlformats.org/officeDocument/2006/relationships/hyperlink" Target="http://fellows.ccst.us/" TargetMode="External"/><Relationship Id="rId13" Type="http://schemas.openxmlformats.org/officeDocument/2006/relationships/hyperlink" Target="http://www.researchamerica.org/about-us/careers/science-policy-fellowship" TargetMode="External"/><Relationship Id="rId14" Type="http://schemas.openxmlformats.org/officeDocument/2006/relationships/hyperlink" Target="http://www.ashg.org/pages/policy_fellowship.shtml" TargetMode="External"/><Relationship Id="rId15" Type="http://schemas.openxmlformats.org/officeDocument/2006/relationships/hyperlink" Target="https://www.fda.gov/AboutFDA/WorkingatFDA/FellowshipInternshipGraduateFacultyPrograms/CommissionersFellowshipProgram/ucm115802.htm" TargetMode="External"/><Relationship Id="rId16" Type="http://schemas.openxmlformats.org/officeDocument/2006/relationships/hyperlink" Target="https://www.asm.org/index.php/meetings/132-policy/public-and-scientific-affairsboard/7535-congressional-science-fellowship-application" TargetMode="External"/><Relationship Id="rId17" Type="http://schemas.openxmlformats.org/officeDocument/2006/relationships/hyperlink" Target="http://healthsecuritypartners.org/careers/health-security-policy-fellowship/" TargetMode="External"/><Relationship Id="rId18" Type="http://schemas.openxmlformats.org/officeDocument/2006/relationships/image" Target="../media/image2.png"/><Relationship Id="rId1" Type="http://schemas.microsoft.com/office/2007/relationships/media" Target="../media/media16.m4a"/><Relationship Id="rId2" Type="http://schemas.openxmlformats.org/officeDocument/2006/relationships/audio" Target="../media/media16.m4a"/><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hyperlink" Target="https://fellowshipapp.aaas.org/applications/?utm_campaign=Recruitment&amp;utm_medium=web&amp;utm_source=aaas.org&amp;utm_content=STPF-home-banner" TargetMode="External"/><Relationship Id="rId6" Type="http://schemas.openxmlformats.org/officeDocument/2006/relationships/hyperlink" Target="https://www.acs.org/content/acs/en/policy/policyfellowships.html" TargetMode="External"/><Relationship Id="rId7" Type="http://schemas.openxmlformats.org/officeDocument/2006/relationships/hyperlink" Target="http://sites.nationalacademies.org/pga/policyfellows/" TargetMode="External"/><Relationship Id="rId8" Type="http://schemas.openxmlformats.org/officeDocument/2006/relationships/hyperlink" Target="https://www.pmf.gov/" TargetMode="External"/><Relationship Id="rId9" Type="http://schemas.openxmlformats.org/officeDocument/2006/relationships/hyperlink" Target="https://www.asbmb.org/Advocacy/Fellowship/" TargetMode="External"/><Relationship Id="rId10" Type="http://schemas.openxmlformats.org/officeDocument/2006/relationships/hyperlink" Target="https://www.aibs.org/public-policy/student_opportunities.html" TargetMode="External"/></Relationships>
</file>

<file path=ppt/slides/_rels/slide17.xml.rels><?xml version="1.0" encoding="UTF-8" standalone="yes"?>
<Relationships xmlns="http://schemas.openxmlformats.org/package/2006/relationships"><Relationship Id="rId11" Type="http://schemas.openxmlformats.org/officeDocument/2006/relationships/hyperlink" Target="https://careers.state.gov/work/fellowships/science-engineering-society/" TargetMode="External"/><Relationship Id="rId12" Type="http://schemas.openxmlformats.org/officeDocument/2006/relationships/hyperlink" Target="http://www.sfn.org/ecpa" TargetMode="External"/><Relationship Id="rId13" Type="http://schemas.openxmlformats.org/officeDocument/2006/relationships/hyperlink" Target="http://sites.nationalacademies.org/PGA/Jefferson/" TargetMode="External"/><Relationship Id="rId14" Type="http://schemas.openxmlformats.org/officeDocument/2006/relationships/hyperlink" Target="https://careers.state.gov/work/fellowships/civil-service-fellowship-programs/" TargetMode="External"/><Relationship Id="rId15" Type="http://schemas.openxmlformats.org/officeDocument/2006/relationships/hyperlink" Target="https://careers.state.gov/work/fellowships/vfp/" TargetMode="External"/><Relationship Id="rId16" Type="http://schemas.openxmlformats.org/officeDocument/2006/relationships/image" Target="../media/image2.png"/><Relationship Id="rId1" Type="http://schemas.microsoft.com/office/2007/relationships/media" Target="../media/media17.m4a"/><Relationship Id="rId2" Type="http://schemas.openxmlformats.org/officeDocument/2006/relationships/audio" Target="../media/media17.m4a"/><Relationship Id="rId3" Type="http://schemas.openxmlformats.org/officeDocument/2006/relationships/slideLayout" Target="../slideLayouts/slideLayout2.xml"/><Relationship Id="rId4" Type="http://schemas.openxmlformats.org/officeDocument/2006/relationships/hyperlink" Target="https://www.aspet.org/ASPET_Washington_Fellows_Program/" TargetMode="External"/><Relationship Id="rId5" Type="http://schemas.openxmlformats.org/officeDocument/2006/relationships/hyperlink" Target="http://www.aai.org/Public_Affairs/PPFP/" TargetMode="External"/><Relationship Id="rId6" Type="http://schemas.openxmlformats.org/officeDocument/2006/relationships/hyperlink" Target="http://www.the-aps.org/mm/SciencePolicy/Advocacy/Advocacy-Fellowship" TargetMode="External"/><Relationship Id="rId7" Type="http://schemas.openxmlformats.org/officeDocument/2006/relationships/hyperlink" Target="http://nutrition.org/public-affairs/asn-science-policy-fellowship/" TargetMode="External"/><Relationship Id="rId8" Type="http://schemas.openxmlformats.org/officeDocument/2006/relationships/hyperlink" Target="http://www.womenspolicy.org/our-work/congressional-fellows/" TargetMode="External"/><Relationship Id="rId9" Type="http://schemas.openxmlformats.org/officeDocument/2006/relationships/hyperlink" Target="https://www.mitacs.ca/en/programs/canadian-science-policy-fellowship" TargetMode="External"/><Relationship Id="rId10" Type="http://schemas.openxmlformats.org/officeDocument/2006/relationships/hyperlink" Target="http://www.ieeeusa.org/policy/GOVFEL/"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www.academyhealth.org/nchs" TargetMode="External"/><Relationship Id="rId12" Type="http://schemas.openxmlformats.org/officeDocument/2006/relationships/hyperlink" Target="http://www.commonwealthfund.org/grants-and-fellowships/fellowships/australian-american-health-policy-fellowship" TargetMode="External"/><Relationship Id="rId13" Type="http://schemas.openxmlformats.org/officeDocument/2006/relationships/hyperlink" Target="http://www.aspph.org/study/fellowships-and-internships/aspphcdc-allan-rosenfield-global-health-fellowship-program/" TargetMode="External"/><Relationship Id="rId14" Type="http://schemas.openxmlformats.org/officeDocument/2006/relationships/hyperlink" Target="http://aparc.fsi.stanford.edu/asiahealthpolicy/fellowships/developing_asia_health_policy_fellowship" TargetMode="External"/><Relationship Id="rId15" Type="http://schemas.openxmlformats.org/officeDocument/2006/relationships/hyperlink" Target="https://www.aps.org/policy/fellowships/congressional.cfm" TargetMode="External"/><Relationship Id="rId16" Type="http://schemas.openxmlformats.org/officeDocument/2006/relationships/hyperlink" Target="https://www.aip.org/policy/fellowships/overview" TargetMode="External"/><Relationship Id="rId17" Type="http://schemas.openxmlformats.org/officeDocument/2006/relationships/hyperlink" Target="http://www.osa.org/en-us/get_involved/public_policy/congressional_fellowships/" TargetMode="External"/><Relationship Id="rId18" Type="http://schemas.openxmlformats.org/officeDocument/2006/relationships/hyperlink" Target="american%20psychological%20association%20policy%20fellowship" TargetMode="External"/><Relationship Id="rId19" Type="http://schemas.openxmlformats.org/officeDocument/2006/relationships/image" Target="../media/image2.png"/><Relationship Id="rId1" Type="http://schemas.microsoft.com/office/2007/relationships/media" Target="../media/media18.m4a"/><Relationship Id="rId2" Type="http://schemas.openxmlformats.org/officeDocument/2006/relationships/audio" Target="../media/media18.m4a"/><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hyperlink" Target="The%20Royal%20Society%20MP-Scientist%20Pairing%20Scheme%20(UK)" TargetMode="External"/><Relationship Id="rId6" Type="http://schemas.openxmlformats.org/officeDocument/2006/relationships/hyperlink" Target="Harvard%20&#8211;%20Belfer%20Center,%20Science,%20Technology,%20and%20Public%20Policy%20Fellowship" TargetMode="External"/><Relationship Id="rId7" Type="http://schemas.openxmlformats.org/officeDocument/2006/relationships/hyperlink" Target="http://www.healthpolicyfellows.org/" TargetMode="External"/><Relationship Id="rId8" Type="http://schemas.openxmlformats.org/officeDocument/2006/relationships/hyperlink" Target="harkness%20fellowship" TargetMode="External"/><Relationship Id="rId9" Type="http://schemas.openxmlformats.org/officeDocument/2006/relationships/hyperlink" Target="https://acmedsci.ac.uk/about/administration/internship-schemes" TargetMode="External"/><Relationship Id="rId10" Type="http://schemas.openxmlformats.org/officeDocument/2006/relationships/hyperlink" Target="http://www.winstonfellowship.org/"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2.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hyperlink" Target="science%20policy%20communication%20engagement%20hopkins" TargetMode="External"/><Relationship Id="rId6" Type="http://schemas.openxmlformats.org/officeDocument/2006/relationships/image" Target="../media/image2.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10.png"/><Relationship Id="rId6" Type="http://schemas.openxmlformats.org/officeDocument/2006/relationships/hyperlink" Target="http://bci.jhmi.edu/" TargetMode="External"/><Relationship Id="rId7" Type="http://schemas.openxmlformats.org/officeDocument/2006/relationships/image" Target="../media/image2.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hyperlink" Target="http://www.ucsusa.org/" TargetMode="External"/><Relationship Id="rId6" Type="http://schemas.openxmlformats.org/officeDocument/2006/relationships/hyperlink" Target="https://www.aaas.org/page/science-technology-policy-leadership-seminar" TargetMode="External"/><Relationship Id="rId7" Type="http://schemas.openxmlformats.org/officeDocument/2006/relationships/hyperlink" Target="https://careerdevelopment.aaas.org/course-catalog/" TargetMode="External"/><Relationship Id="rId8" Type="http://schemas.openxmlformats.org/officeDocument/2006/relationships/image" Target="../media/image2.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2.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hyperlink" Target="http://www.science-policy.net/index.html" TargetMode="External"/><Relationship Id="rId6" Type="http://schemas.openxmlformats.org/officeDocument/2006/relationships/image" Target="../media/image2.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hyperlink" Target="http://www.ascb.org/careers-education/nontraditional-careers-science-policy/" TargetMode="External"/><Relationship Id="rId6" Type="http://schemas.openxmlformats.org/officeDocument/2006/relationships/hyperlink" Target="https://www.acs.org/content/acs/en/careers/college-to-career/chemistry-careers/science-policy.html" TargetMode="External"/><Relationship Id="rId7" Type="http://schemas.openxmlformats.org/officeDocument/2006/relationships/hyperlink" Target="https://chroniclevitae.com/news/1239-from-bench-science-to-policy-analyst" TargetMode="External"/><Relationship Id="rId8" Type="http://schemas.openxmlformats.org/officeDocument/2006/relationships/hyperlink" Target="http://www.cell.com/trends/immunology/abstract/S1471-4906(15)00219-7" TargetMode="External"/><Relationship Id="rId9" Type="http://schemas.openxmlformats.org/officeDocument/2006/relationships/hyperlink" Target="http://www.nihbest.org/phdpostdoc-blog/yeonwoo-lebovitz-scientists-for-policy-interview-with-libby-barksdale-phd/" TargetMode="External"/><Relationship Id="rId10" Type="http://schemas.openxmlformats.org/officeDocument/2006/relationships/hyperlink" Target="http://blogs.biomedcentral.com/bmcblog/2016/02/16/science-working-science-policy-analyst/" TargetMode="External"/><Relationship Id="rId11" Type="http://schemas.openxmlformats.org/officeDocument/2006/relationships/image" Target="../media/image2.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1.jpeg"/><Relationship Id="rId6" Type="http://schemas.openxmlformats.org/officeDocument/2006/relationships/hyperlink" Target="https://pdco.med.jhmi.edu/" TargetMode="External"/><Relationship Id="rId7" Type="http://schemas.openxmlformats.org/officeDocument/2006/relationships/image" Target="../media/image2.png"/><Relationship Id="rId1" Type="http://schemas.microsoft.com/office/2007/relationships/media" Target="../media/media26.m4a"/><Relationship Id="rId2" Type="http://schemas.openxmlformats.org/officeDocument/2006/relationships/audio" Target="../media/media26.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6"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png"/><Relationship Id="rId6"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5.png"/><Relationship Id="rId6"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6.png"/><Relationship Id="rId6"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9480" y="2759607"/>
            <a:ext cx="9144000" cy="1614655"/>
          </a:xfrm>
        </p:spPr>
        <p:txBody>
          <a:bodyPr/>
          <a:lstStyle/>
          <a:p>
            <a:r>
              <a:rPr lang="en-US" dirty="0" smtClean="0"/>
              <a:t>Science Policy Careers</a:t>
            </a:r>
            <a:endParaRPr lang="en-US" dirty="0"/>
          </a:p>
        </p:txBody>
      </p:sp>
      <p:sp>
        <p:nvSpPr>
          <p:cNvPr id="3" name="Subtitle 2"/>
          <p:cNvSpPr>
            <a:spLocks noGrp="1"/>
          </p:cNvSpPr>
          <p:nvPr>
            <p:ph type="subTitle" idx="1"/>
          </p:nvPr>
        </p:nvSpPr>
        <p:spPr>
          <a:xfrm>
            <a:off x="1566400" y="4630738"/>
            <a:ext cx="9144000" cy="1655762"/>
          </a:xfrm>
        </p:spPr>
        <p:txBody>
          <a:bodyPr/>
          <a:lstStyle/>
          <a:p>
            <a:r>
              <a:rPr lang="en-US" b="1" dirty="0" smtClean="0">
                <a:solidFill>
                  <a:schemeClr val="accent1">
                    <a:lumMod val="50000"/>
                  </a:schemeClr>
                </a:solidFill>
              </a:rPr>
              <a:t>Pat Phelps, PhD</a:t>
            </a:r>
          </a:p>
          <a:p>
            <a:r>
              <a:rPr lang="en-US" b="1" dirty="0" smtClean="0">
                <a:solidFill>
                  <a:schemeClr val="accent1">
                    <a:lumMod val="50000"/>
                  </a:schemeClr>
                </a:solidFill>
              </a:rPr>
              <a:t>Director, Professional Development and Careers Office</a:t>
            </a:r>
            <a:endParaRPr lang="en-US" b="1" dirty="0">
              <a:solidFill>
                <a:schemeClr val="accent1">
                  <a:lumMod val="50000"/>
                </a:schemeClr>
              </a:solidFill>
            </a:endParaRPr>
          </a:p>
        </p:txBody>
      </p:sp>
      <p:pic>
        <p:nvPicPr>
          <p:cNvPr id="5" name="Picture 4" descr="Macintosh HD:private:var:folders:OU:OUQRgC0WGtCQwTcxIwZ+R++++TI:-Tmp-:TemporaryItems:PDC1607044_LB_PD&amp;CO Final COLOR.jpg"/>
          <p:cNvPicPr/>
          <p:nvPr/>
        </p:nvPicPr>
        <p:blipFill>
          <a:blip r:embed="rId4">
            <a:extLst>
              <a:ext uri="{28A0092B-C50C-407E-A947-70E740481C1C}">
                <a14:useLocalDpi xmlns:a14="http://schemas.microsoft.com/office/drawing/2010/main" val="0"/>
              </a:ext>
            </a:extLst>
          </a:blip>
          <a:srcRect/>
          <a:stretch>
            <a:fillRect/>
          </a:stretch>
        </p:blipFill>
        <p:spPr bwMode="auto">
          <a:xfrm>
            <a:off x="4121199" y="704859"/>
            <a:ext cx="3900563" cy="2223671"/>
          </a:xfrm>
          <a:prstGeom prst="rect">
            <a:avLst/>
          </a:prstGeom>
          <a:noFill/>
          <a:ln>
            <a:no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6804978"/>
      </p:ext>
    </p:extLst>
  </p:cSld>
  <p:clrMapOvr>
    <a:masterClrMapping/>
  </p:clrMapOvr>
  <mc:AlternateContent xmlns:mc="http://schemas.openxmlformats.org/markup-compatibility/2006">
    <mc:Choice xmlns:p14="http://schemas.microsoft.com/office/powerpoint/2010/main" Requires="p14">
      <p:transition spd="slow" p14:dur="2000" advTm="15482"/>
    </mc:Choice>
    <mc:Fallback>
      <p:transition spd="slow" advTm="1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291" y="704701"/>
            <a:ext cx="11701598" cy="5940088"/>
          </a:xfrm>
          <a:prstGeom prst="rect">
            <a:avLst/>
          </a:prstGeom>
        </p:spPr>
        <p:txBody>
          <a:bodyPr wrap="square">
            <a:spAutoFit/>
          </a:bodyPr>
          <a:lstStyle/>
          <a:p>
            <a:r>
              <a:rPr lang="en-US" sz="2000" dirty="0"/>
              <a:t>The successful applicant will become part of a project team that supports NIH projects and clients. Support could include data analysis, policy research, analytical writing, project management, and process improvement. As this position will involve close interaction with our clients, superior communication and organizational skills are required. Project duties may require assisting with researching guidance and regulations, drafting answers to questions from organizations and individuals participating in the programs, documenting decisions, helping groups and committees reach consensus, and working in a team. The successful applicant should have a thorough understanding of biomedical research and policy. A sampling of tasks may include:</a:t>
            </a:r>
          </a:p>
          <a:p>
            <a:endParaRPr lang="en-US" sz="2000" dirty="0"/>
          </a:p>
          <a:p>
            <a:pPr marL="342900" indent="-342900">
              <a:buFont typeface="Arial"/>
              <a:buChar char="•"/>
            </a:pPr>
            <a:r>
              <a:rPr lang="en-US" sz="2000" dirty="0"/>
              <a:t>Writing and editing policy documents based on changing regulation and policy</a:t>
            </a:r>
          </a:p>
          <a:p>
            <a:pPr marL="342900" indent="-342900">
              <a:buFont typeface="Arial"/>
              <a:buChar char="•"/>
            </a:pPr>
            <a:r>
              <a:rPr lang="en-US" sz="2000" dirty="0"/>
              <a:t>Supporting new policy implementation across internal NIH staff and the external community</a:t>
            </a:r>
          </a:p>
          <a:p>
            <a:pPr marL="342900" indent="-342900">
              <a:buFont typeface="Arial"/>
              <a:buChar char="•"/>
            </a:pPr>
            <a:r>
              <a:rPr lang="en-US" sz="2000" dirty="0"/>
              <a:t>Preforming qualitative and quantitative analysis to evaluate the effectiveness of policies and programs</a:t>
            </a:r>
          </a:p>
          <a:p>
            <a:pPr marL="342900" indent="-342900">
              <a:buFont typeface="Arial"/>
              <a:buChar char="•"/>
            </a:pPr>
            <a:r>
              <a:rPr lang="en-US" sz="2000" dirty="0"/>
              <a:t>Facilitates meetings in support of NIH policies and systems</a:t>
            </a:r>
          </a:p>
          <a:p>
            <a:pPr marL="342900" indent="-342900">
              <a:buFont typeface="Arial"/>
              <a:buChar char="•"/>
            </a:pPr>
            <a:r>
              <a:rPr lang="en-US" sz="2000" dirty="0"/>
              <a:t>Collection and preparation of data from surveys and administrative information systems</a:t>
            </a:r>
          </a:p>
          <a:p>
            <a:pPr marL="342900" indent="-342900">
              <a:buFont typeface="Arial"/>
              <a:buChar char="•"/>
            </a:pPr>
            <a:r>
              <a:rPr lang="en-US" sz="2000" dirty="0"/>
              <a:t>Providing content and editorial support for briefings and notices</a:t>
            </a:r>
          </a:p>
          <a:p>
            <a:pPr marL="342900" indent="-342900">
              <a:buFont typeface="Arial"/>
              <a:buChar char="•"/>
            </a:pPr>
            <a:r>
              <a:rPr lang="en-US" sz="2000" dirty="0"/>
              <a:t>Conducting literature searches and review to provide background information for related project topics</a:t>
            </a:r>
          </a:p>
          <a:p>
            <a:pPr marL="342900" indent="-342900">
              <a:buFont typeface="Arial"/>
              <a:buChar char="•"/>
            </a:pPr>
            <a:r>
              <a:rPr lang="en-US" sz="2000" dirty="0"/>
              <a:t>Prepare for and summarize client communications and correspondence</a:t>
            </a:r>
          </a:p>
          <a:p>
            <a:pPr marL="342900" indent="-342900">
              <a:buFont typeface="Arial"/>
              <a:buChar char="•"/>
            </a:pPr>
            <a:r>
              <a:rPr lang="en-US" sz="2000" dirty="0"/>
              <a:t>Tracking internal project functions, specifically the progress of tasks</a:t>
            </a:r>
          </a:p>
          <a:p>
            <a:pPr marL="342900" indent="-342900">
              <a:buFont typeface="Arial"/>
              <a:buChar char="•"/>
            </a:pPr>
            <a:r>
              <a:rPr lang="en-US" sz="2000" dirty="0"/>
              <a:t>Addresses technical issues with documents to ensure 508 compliance and consistency in a number of formats including HTML, PDF and Word</a:t>
            </a:r>
          </a:p>
        </p:txBody>
      </p:sp>
      <p:sp>
        <p:nvSpPr>
          <p:cNvPr id="2" name="TextBox 1"/>
          <p:cNvSpPr txBox="1"/>
          <p:nvPr/>
        </p:nvSpPr>
        <p:spPr>
          <a:xfrm>
            <a:off x="355600" y="243036"/>
            <a:ext cx="2921954" cy="461665"/>
          </a:xfrm>
          <a:prstGeom prst="rect">
            <a:avLst/>
          </a:prstGeom>
          <a:noFill/>
        </p:spPr>
        <p:txBody>
          <a:bodyPr wrap="none" rtlCol="0">
            <a:spAutoFit/>
          </a:bodyPr>
          <a:lstStyle/>
          <a:p>
            <a:r>
              <a:rPr lang="en-US" sz="2400" b="1" dirty="0" smtClean="0">
                <a:solidFill>
                  <a:schemeClr val="accent1">
                    <a:lumMod val="50000"/>
                  </a:schemeClr>
                </a:solidFill>
              </a:rPr>
              <a:t>JOB ADVERTISEMENT</a:t>
            </a:r>
            <a:endParaRPr lang="en-US" sz="2400" b="1" dirty="0">
              <a:solidFill>
                <a:schemeClr val="accent1">
                  <a:lumMod val="50000"/>
                </a:schemeClr>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53801371"/>
      </p:ext>
    </p:extLst>
  </p:cSld>
  <p:clrMapOvr>
    <a:masterClrMapping/>
  </p:clrMapOvr>
  <mc:AlternateContent xmlns:mc="http://schemas.openxmlformats.org/markup-compatibility/2006" xmlns:p14="http://schemas.microsoft.com/office/powerpoint/2010/main">
    <mc:Choice Requires="p14">
      <p:transition spd="slow" p14:dur="2000" advTm="18306"/>
    </mc:Choice>
    <mc:Fallback xmlns="">
      <p:transition spd="slow" advTm="1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Where Will You Work?</a:t>
            </a:r>
            <a:endParaRPr lang="en-US" b="1" dirty="0">
              <a:solidFill>
                <a:srgbClr val="1F4E79"/>
              </a:solidFill>
            </a:endParaRPr>
          </a:p>
        </p:txBody>
      </p:sp>
      <p:sp>
        <p:nvSpPr>
          <p:cNvPr id="3" name="Content Placeholder 2"/>
          <p:cNvSpPr>
            <a:spLocks noGrp="1"/>
          </p:cNvSpPr>
          <p:nvPr>
            <p:ph idx="1"/>
          </p:nvPr>
        </p:nvSpPr>
        <p:spPr>
          <a:xfrm>
            <a:off x="838200" y="1527725"/>
            <a:ext cx="10515600" cy="4900236"/>
          </a:xfrm>
        </p:spPr>
        <p:txBody>
          <a:bodyPr numCol="1">
            <a:normAutofit fontScale="92500" lnSpcReduction="10000"/>
          </a:bodyPr>
          <a:lstStyle/>
          <a:p>
            <a:r>
              <a:rPr lang="en-US" dirty="0" smtClean="0"/>
              <a:t>The Hill</a:t>
            </a:r>
          </a:p>
          <a:p>
            <a:r>
              <a:rPr lang="en-US" dirty="0" smtClean="0"/>
              <a:t>The White House</a:t>
            </a:r>
          </a:p>
          <a:p>
            <a:r>
              <a:rPr lang="en-US" dirty="0" smtClean="0"/>
              <a:t>NIH </a:t>
            </a:r>
          </a:p>
          <a:p>
            <a:r>
              <a:rPr lang="en-US" dirty="0" smtClean="0"/>
              <a:t>Foundations</a:t>
            </a:r>
            <a:endParaRPr lang="en-US" dirty="0"/>
          </a:p>
          <a:p>
            <a:r>
              <a:rPr lang="en-US" dirty="0" smtClean="0"/>
              <a:t>Think Tanks</a:t>
            </a:r>
          </a:p>
          <a:p>
            <a:r>
              <a:rPr lang="en-US" dirty="0" smtClean="0"/>
              <a:t>The State Department</a:t>
            </a:r>
          </a:p>
          <a:p>
            <a:r>
              <a:rPr lang="en-US" dirty="0" smtClean="0"/>
              <a:t>State Governments</a:t>
            </a:r>
          </a:p>
          <a:p>
            <a:r>
              <a:rPr lang="en-US" dirty="0" smtClean="0"/>
              <a:t>Federal Agencies (DOE, DOD, USDA, NSF, FDA, CDC) </a:t>
            </a:r>
          </a:p>
          <a:p>
            <a:r>
              <a:rPr lang="en-US" dirty="0" smtClean="0"/>
              <a:t>Professional </a:t>
            </a:r>
            <a:r>
              <a:rPr lang="en-US" dirty="0"/>
              <a:t>societies </a:t>
            </a:r>
            <a:endParaRPr lang="en-US" dirty="0" smtClean="0"/>
          </a:p>
          <a:p>
            <a:r>
              <a:rPr lang="en-US" dirty="0" smtClean="0"/>
              <a:t>NGOs</a:t>
            </a:r>
          </a:p>
          <a:p>
            <a:r>
              <a:rPr lang="en-US" dirty="0" smtClean="0"/>
              <a:t>Academic Institutions</a:t>
            </a:r>
            <a:endParaRPr lang="en-US" dirty="0"/>
          </a:p>
          <a:p>
            <a:endParaRPr lang="en-US" dirty="0"/>
          </a:p>
        </p:txBody>
      </p:sp>
      <p:pic>
        <p:nvPicPr>
          <p:cNvPr id="4" name="Picture 3"/>
          <p:cNvPicPr>
            <a:picLocks noChangeAspect="1"/>
          </p:cNvPicPr>
          <p:nvPr/>
        </p:nvPicPr>
        <p:blipFill>
          <a:blip r:embed="rId5"/>
          <a:stretch>
            <a:fillRect/>
          </a:stretch>
        </p:blipFill>
        <p:spPr>
          <a:xfrm>
            <a:off x="5984340" y="1527725"/>
            <a:ext cx="4952497" cy="2971498"/>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66112132"/>
      </p:ext>
    </p:extLst>
  </p:cSld>
  <p:clrMapOvr>
    <a:masterClrMapping/>
  </p:clrMapOvr>
  <mc:AlternateContent xmlns:mc="http://schemas.openxmlformats.org/markup-compatibility/2006" xmlns:p14="http://schemas.microsoft.com/office/powerpoint/2010/main">
    <mc:Choice Requires="p14">
      <p:transition spd="slow" p14:dur="2000" advTm="30768"/>
    </mc:Choice>
    <mc:Fallback xmlns="">
      <p:transition spd="slow" advTm="3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340" y="142865"/>
            <a:ext cx="10515600" cy="1325563"/>
          </a:xfrm>
        </p:spPr>
        <p:txBody>
          <a:bodyPr/>
          <a:lstStyle/>
          <a:p>
            <a:r>
              <a:rPr lang="en-US" b="1" dirty="0" smtClean="0">
                <a:solidFill>
                  <a:srgbClr val="1F4E79"/>
                </a:solidFill>
              </a:rPr>
              <a:t>What skills are required?</a:t>
            </a:r>
            <a:endParaRPr lang="en-US" b="1" dirty="0">
              <a:solidFill>
                <a:srgbClr val="1F4E79"/>
              </a:solidFill>
            </a:endParaRPr>
          </a:p>
        </p:txBody>
      </p:sp>
      <p:sp>
        <p:nvSpPr>
          <p:cNvPr id="3" name="Content Placeholder 2"/>
          <p:cNvSpPr>
            <a:spLocks noGrp="1"/>
          </p:cNvSpPr>
          <p:nvPr>
            <p:ph idx="1"/>
          </p:nvPr>
        </p:nvSpPr>
        <p:spPr>
          <a:xfrm>
            <a:off x="416340" y="1468428"/>
            <a:ext cx="10727496" cy="4997513"/>
          </a:xfrm>
        </p:spPr>
        <p:txBody>
          <a:bodyPr numCol="1">
            <a:normAutofit lnSpcReduction="10000"/>
          </a:bodyPr>
          <a:lstStyle/>
          <a:p>
            <a:r>
              <a:rPr lang="en-US" dirty="0" smtClean="0"/>
              <a:t>Excellent </a:t>
            </a:r>
            <a:r>
              <a:rPr lang="en-US" dirty="0"/>
              <a:t>oral and </a:t>
            </a:r>
            <a:r>
              <a:rPr lang="en-US" dirty="0" smtClean="0"/>
              <a:t>written communication skills</a:t>
            </a:r>
          </a:p>
          <a:p>
            <a:r>
              <a:rPr lang="en-US" dirty="0" smtClean="0"/>
              <a:t>Ability </a:t>
            </a:r>
            <a:r>
              <a:rPr lang="en-US" dirty="0"/>
              <a:t>to enthusiastically translate complex information to lay </a:t>
            </a:r>
            <a:r>
              <a:rPr lang="en-US" dirty="0" smtClean="0"/>
              <a:t>audiences</a:t>
            </a:r>
          </a:p>
          <a:p>
            <a:r>
              <a:rPr lang="en-US" dirty="0"/>
              <a:t>Ability to conduct thorough research quickly, and to work </a:t>
            </a:r>
            <a:r>
              <a:rPr lang="en-US" dirty="0" smtClean="0"/>
              <a:t>independently</a:t>
            </a:r>
          </a:p>
          <a:p>
            <a:r>
              <a:rPr lang="en-US" dirty="0"/>
              <a:t>Interest in a wide variety of scientific </a:t>
            </a:r>
            <a:r>
              <a:rPr lang="en-US" dirty="0" smtClean="0"/>
              <a:t>issues</a:t>
            </a:r>
          </a:p>
          <a:p>
            <a:r>
              <a:rPr lang="en-US" dirty="0"/>
              <a:t>Negotiating skills, and confidence to be able to debate </a:t>
            </a:r>
            <a:r>
              <a:rPr lang="en-US" dirty="0" smtClean="0"/>
              <a:t>professionally</a:t>
            </a:r>
          </a:p>
          <a:p>
            <a:r>
              <a:rPr lang="en-US" dirty="0" smtClean="0"/>
              <a:t>Ability </a:t>
            </a:r>
            <a:r>
              <a:rPr lang="en-US" dirty="0"/>
              <a:t>to see the big picture, and analytical skills to critically evaluate all sides of an issue (scientific, political, economic, etc</a:t>
            </a:r>
            <a:r>
              <a:rPr lang="en-US" dirty="0" smtClean="0"/>
              <a:t>.)</a:t>
            </a:r>
          </a:p>
          <a:p>
            <a:r>
              <a:rPr lang="en-US" dirty="0"/>
              <a:t>Interpersonal skills to build relationships with key people, and diplomacy to work with people with whom you disagree</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04011520"/>
      </p:ext>
    </p:extLst>
  </p:cSld>
  <p:clrMapOvr>
    <a:masterClrMapping/>
  </p:clrMapOvr>
  <mc:AlternateContent xmlns:mc="http://schemas.openxmlformats.org/markup-compatibility/2006" xmlns:p14="http://schemas.microsoft.com/office/powerpoint/2010/main">
    <mc:Choice Requires="p14">
      <p:transition spd="slow" p14:dur="2000" advTm="54046"/>
    </mc:Choice>
    <mc:Fallback xmlns="">
      <p:transition spd="slow" advTm="5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0873" y="1202067"/>
            <a:ext cx="11474823" cy="5262979"/>
          </a:xfrm>
          <a:prstGeom prst="rect">
            <a:avLst/>
          </a:prstGeom>
        </p:spPr>
        <p:txBody>
          <a:bodyPr wrap="square">
            <a:spAutoFit/>
          </a:bodyPr>
          <a:lstStyle/>
          <a:p>
            <a:pPr marL="342900" indent="-342900">
              <a:buFont typeface="Arial"/>
              <a:buChar char="•"/>
            </a:pPr>
            <a:r>
              <a:rPr lang="en-US" sz="2400" dirty="0"/>
              <a:t>Effective oral and written communication </a:t>
            </a:r>
            <a:r>
              <a:rPr lang="en-US" sz="2400" dirty="0" smtClean="0"/>
              <a:t>skills</a:t>
            </a:r>
            <a:endParaRPr lang="en-US" sz="2400" dirty="0"/>
          </a:p>
          <a:p>
            <a:pPr marL="342900" indent="-342900">
              <a:buFont typeface="Arial"/>
              <a:buChar char="•"/>
            </a:pPr>
            <a:r>
              <a:rPr lang="en-US" sz="2400" dirty="0"/>
              <a:t>O</a:t>
            </a:r>
            <a:r>
              <a:rPr lang="en-US" sz="2400" dirty="0" smtClean="0"/>
              <a:t>utstanding </a:t>
            </a:r>
            <a:r>
              <a:rPr lang="en-US" sz="2400" dirty="0"/>
              <a:t>interpersonal and customer service skills to interface with internal and external </a:t>
            </a:r>
            <a:r>
              <a:rPr lang="en-US" sz="2400" dirty="0" smtClean="0"/>
              <a:t>customers</a:t>
            </a:r>
          </a:p>
          <a:p>
            <a:pPr marL="342900" indent="-342900">
              <a:buFont typeface="Arial"/>
              <a:buChar char="•"/>
            </a:pPr>
            <a:r>
              <a:rPr lang="en-US" sz="2400" dirty="0" smtClean="0"/>
              <a:t>Demonstrated </a:t>
            </a:r>
            <a:r>
              <a:rPr lang="en-US" sz="2400" dirty="0"/>
              <a:t>interest in science advocacy </a:t>
            </a:r>
            <a:endParaRPr lang="en-US" sz="2400" dirty="0" smtClean="0"/>
          </a:p>
          <a:p>
            <a:pPr marL="342900" indent="-342900">
              <a:buFont typeface="Arial"/>
              <a:buChar char="•"/>
            </a:pPr>
            <a:r>
              <a:rPr lang="en-US" sz="2400" dirty="0" smtClean="0"/>
              <a:t>Strong </a:t>
            </a:r>
            <a:r>
              <a:rPr lang="en-US" sz="2400" dirty="0"/>
              <a:t>collaborative skills and ability to organize work across departments to achieve common objectives</a:t>
            </a:r>
            <a:r>
              <a:rPr lang="en-US" sz="2400" dirty="0" smtClean="0"/>
              <a:t>.</a:t>
            </a:r>
          </a:p>
          <a:p>
            <a:pPr marL="342900" indent="-342900">
              <a:buFont typeface="Arial"/>
              <a:buChar char="•"/>
            </a:pPr>
            <a:r>
              <a:rPr lang="en-US" sz="2400" dirty="0" smtClean="0"/>
              <a:t>Attention </a:t>
            </a:r>
            <a:r>
              <a:rPr lang="en-US" sz="2400" dirty="0"/>
              <a:t>to detail and accuracy. </a:t>
            </a:r>
            <a:endParaRPr lang="en-US" sz="2400" dirty="0" smtClean="0"/>
          </a:p>
          <a:p>
            <a:pPr marL="342900" indent="-342900">
              <a:buFont typeface="Arial"/>
              <a:buChar char="•"/>
            </a:pPr>
            <a:r>
              <a:rPr lang="en-US" sz="2400" dirty="0" smtClean="0"/>
              <a:t>Ability </a:t>
            </a:r>
            <a:r>
              <a:rPr lang="en-US" sz="2400" dirty="0"/>
              <a:t>to multi-task and set priorities in a flexible manner to address changing needs. </a:t>
            </a:r>
            <a:endParaRPr lang="en-US" sz="2400" dirty="0" smtClean="0"/>
          </a:p>
          <a:p>
            <a:pPr marL="342900" indent="-342900">
              <a:buFont typeface="Arial"/>
              <a:buChar char="•"/>
            </a:pPr>
            <a:r>
              <a:rPr lang="en-US" sz="2400" dirty="0" smtClean="0"/>
              <a:t>Advanced </a:t>
            </a:r>
            <a:r>
              <a:rPr lang="en-US" sz="2400" dirty="0"/>
              <a:t>competence in computer software applications and related technology products, including database systems and proficiency in Windows, MS Office Suite</a:t>
            </a:r>
            <a:r>
              <a:rPr lang="en-US" sz="2400" dirty="0" smtClean="0"/>
              <a:t>,</a:t>
            </a:r>
          </a:p>
          <a:p>
            <a:pPr marL="342900" indent="-342900">
              <a:buFont typeface="Arial"/>
              <a:buChar char="•"/>
            </a:pPr>
            <a:r>
              <a:rPr lang="en-US" sz="2400" dirty="0"/>
              <a:t>E</a:t>
            </a:r>
            <a:r>
              <a:rPr lang="en-US" sz="2400" dirty="0" smtClean="0"/>
              <a:t>xperience </a:t>
            </a:r>
            <a:r>
              <a:rPr lang="en-US" sz="2400" dirty="0"/>
              <a:t>with content management system and association management system are a plus. </a:t>
            </a:r>
            <a:endParaRPr lang="en-US" sz="2400" dirty="0" smtClean="0"/>
          </a:p>
          <a:p>
            <a:pPr marL="342900" indent="-342900">
              <a:buFont typeface="Arial"/>
              <a:buChar char="•"/>
            </a:pPr>
            <a:r>
              <a:rPr lang="en-US" sz="2400" dirty="0" smtClean="0"/>
              <a:t>Ability </a:t>
            </a:r>
            <a:r>
              <a:rPr lang="en-US" sz="2400" dirty="0"/>
              <a:t>to work independently as well as in a team environment, and to exercise sound judgment. </a:t>
            </a:r>
          </a:p>
        </p:txBody>
      </p:sp>
      <p:sp>
        <p:nvSpPr>
          <p:cNvPr id="7" name="TextBox 6"/>
          <p:cNvSpPr txBox="1"/>
          <p:nvPr/>
        </p:nvSpPr>
        <p:spPr>
          <a:xfrm>
            <a:off x="725681" y="441484"/>
            <a:ext cx="2868594" cy="523220"/>
          </a:xfrm>
          <a:prstGeom prst="rect">
            <a:avLst/>
          </a:prstGeom>
          <a:noFill/>
        </p:spPr>
        <p:txBody>
          <a:bodyPr wrap="none" rtlCol="0">
            <a:spAutoFit/>
          </a:bodyPr>
          <a:lstStyle/>
          <a:p>
            <a:r>
              <a:rPr lang="en-US" sz="2800" b="1" dirty="0" smtClean="0">
                <a:solidFill>
                  <a:srgbClr val="1F4E79"/>
                </a:solidFill>
              </a:rPr>
              <a:t>Job Requirements</a:t>
            </a:r>
            <a:endParaRPr lang="en-US" sz="2800" b="1" dirty="0">
              <a:solidFill>
                <a:srgbClr val="1F4E79"/>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7405677"/>
      </p:ext>
    </p:extLst>
  </p:cSld>
  <p:clrMapOvr>
    <a:masterClrMapping/>
  </p:clrMapOvr>
  <mc:AlternateContent xmlns:mc="http://schemas.openxmlformats.org/markup-compatibility/2006" xmlns:p14="http://schemas.microsoft.com/office/powerpoint/2010/main">
    <mc:Choice Requires="p14">
      <p:transition spd="slow" p14:dur="2000" advTm="52696"/>
    </mc:Choice>
    <mc:Fallback xmlns="">
      <p:transition spd="slow" advTm="5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29" y="0"/>
            <a:ext cx="10985626" cy="1325563"/>
          </a:xfrm>
        </p:spPr>
        <p:txBody>
          <a:bodyPr>
            <a:normAutofit/>
          </a:bodyPr>
          <a:lstStyle/>
          <a:p>
            <a:r>
              <a:rPr lang="en-US" sz="3600" b="1" dirty="0" smtClean="0">
                <a:solidFill>
                  <a:srgbClr val="1F4E79"/>
                </a:solidFill>
              </a:rPr>
              <a:t>Developing Skills for a Competitive Fellowship Applications</a:t>
            </a:r>
            <a:endParaRPr lang="en-US" sz="3600" b="1" dirty="0">
              <a:solidFill>
                <a:srgbClr val="1F4E79"/>
              </a:solidFill>
            </a:endParaRPr>
          </a:p>
        </p:txBody>
      </p:sp>
      <p:sp>
        <p:nvSpPr>
          <p:cNvPr id="3" name="Content Placeholder 2"/>
          <p:cNvSpPr>
            <a:spLocks noGrp="1"/>
          </p:cNvSpPr>
          <p:nvPr>
            <p:ph idx="1"/>
          </p:nvPr>
        </p:nvSpPr>
        <p:spPr>
          <a:xfrm>
            <a:off x="521329" y="1195057"/>
            <a:ext cx="10985626" cy="5450314"/>
          </a:xfrm>
        </p:spPr>
        <p:txBody>
          <a:bodyPr numCol="2">
            <a:normAutofit fontScale="92500" lnSpcReduction="20000"/>
          </a:bodyPr>
          <a:lstStyle/>
          <a:p>
            <a:pPr marL="0" indent="0">
              <a:buNone/>
            </a:pPr>
            <a:r>
              <a:rPr lang="en-US" dirty="0" smtClean="0"/>
              <a:t>Network</a:t>
            </a:r>
          </a:p>
          <a:p>
            <a:pPr lvl="1"/>
            <a:r>
              <a:rPr lang="en-US" dirty="0" smtClean="0"/>
              <a:t>Join </a:t>
            </a:r>
            <a:r>
              <a:rPr lang="en-US" dirty="0" smtClean="0">
                <a:hlinkClick r:id="rId5"/>
              </a:rPr>
              <a:t>AAAS Science and Technology Policy Fellows LinkedIn Group </a:t>
            </a:r>
            <a:endParaRPr lang="en-US" dirty="0" smtClean="0"/>
          </a:p>
          <a:p>
            <a:pPr lvl="1"/>
            <a:r>
              <a:rPr lang="en-US" dirty="0" smtClean="0"/>
              <a:t>Sign up for </a:t>
            </a:r>
            <a:r>
              <a:rPr lang="en-US" dirty="0" smtClean="0">
                <a:hlinkClick r:id="rId6"/>
              </a:rPr>
              <a:t>Science and Technology Policy Fellows Newsletter</a:t>
            </a:r>
            <a:endParaRPr lang="en-US" dirty="0" smtClean="0"/>
          </a:p>
          <a:p>
            <a:pPr lvl="1"/>
            <a:r>
              <a:rPr lang="en-US" dirty="0" smtClean="0"/>
              <a:t>Find Science Policy mentors – conduct informational interviews with alumni and career professionals</a:t>
            </a:r>
          </a:p>
          <a:p>
            <a:pPr lvl="1"/>
            <a:r>
              <a:rPr lang="en-US" dirty="0" smtClean="0">
                <a:hlinkClick r:id="rId7"/>
              </a:rPr>
              <a:t>Science Policy Happy Hours in DC</a:t>
            </a:r>
            <a:endParaRPr lang="en-US" dirty="0" smtClean="0"/>
          </a:p>
          <a:p>
            <a:pPr lvl="1"/>
            <a:r>
              <a:rPr lang="en-US" dirty="0" smtClean="0"/>
              <a:t>Subscribe to </a:t>
            </a:r>
            <a:r>
              <a:rPr lang="en-US" dirty="0" smtClean="0">
                <a:hlinkClick r:id="rId8"/>
              </a:rPr>
              <a:t>Washington Science Policy  Alliance Listserv</a:t>
            </a:r>
            <a:endParaRPr lang="en-US" dirty="0" smtClean="0"/>
          </a:p>
          <a:p>
            <a:endParaRPr lang="en-US" dirty="0" smtClean="0"/>
          </a:p>
          <a:p>
            <a:pPr marL="0" indent="0">
              <a:buNone/>
            </a:pPr>
            <a:r>
              <a:rPr lang="en-US" dirty="0" smtClean="0"/>
              <a:t>Write</a:t>
            </a:r>
          </a:p>
          <a:p>
            <a:pPr lvl="1"/>
            <a:r>
              <a:rPr lang="en-US" dirty="0"/>
              <a:t>Blog for </a:t>
            </a:r>
            <a:r>
              <a:rPr lang="en-US" dirty="0">
                <a:hlinkClick r:id="rId9"/>
              </a:rPr>
              <a:t>Johns Hopkins Biomedical </a:t>
            </a:r>
            <a:r>
              <a:rPr lang="en-US" dirty="0" smtClean="0">
                <a:hlinkClick r:id="rId9"/>
              </a:rPr>
              <a:t>Odyssey</a:t>
            </a:r>
            <a:endParaRPr lang="en-US" dirty="0" smtClean="0"/>
          </a:p>
          <a:p>
            <a:pPr lvl="1"/>
            <a:r>
              <a:rPr lang="en-US" dirty="0" smtClean="0"/>
              <a:t>Create a </a:t>
            </a:r>
            <a:r>
              <a:rPr lang="en-US" dirty="0"/>
              <a:t>Science Policy </a:t>
            </a:r>
            <a:r>
              <a:rPr lang="en-US" dirty="0" smtClean="0"/>
              <a:t>Blog</a:t>
            </a:r>
          </a:p>
          <a:p>
            <a:pPr lvl="1"/>
            <a:r>
              <a:rPr lang="en-US" dirty="0" smtClean="0"/>
              <a:t>Volunteer for your Scientific Society</a:t>
            </a:r>
          </a:p>
          <a:p>
            <a:pPr lvl="1"/>
            <a:r>
              <a:rPr lang="en-US" dirty="0">
                <a:hlinkClick r:id="rId10"/>
              </a:rPr>
              <a:t>Lasker Essay </a:t>
            </a:r>
            <a:r>
              <a:rPr lang="en-US" dirty="0" smtClean="0">
                <a:hlinkClick r:id="rId10"/>
              </a:rPr>
              <a:t>Contest</a:t>
            </a:r>
            <a:endParaRPr lang="en-US" dirty="0"/>
          </a:p>
          <a:p>
            <a:pPr marL="0" indent="0">
              <a:buNone/>
            </a:pPr>
            <a:r>
              <a:rPr lang="en-US" dirty="0" smtClean="0"/>
              <a:t>Communicate to Lay Audiences</a:t>
            </a:r>
          </a:p>
          <a:p>
            <a:pPr lvl="1"/>
            <a:r>
              <a:rPr lang="en-US" dirty="0">
                <a:hlinkClick r:id="rId11"/>
              </a:rPr>
              <a:t>BUGGS: Baltimore Underground Science Space</a:t>
            </a:r>
            <a:endParaRPr lang="en-US" dirty="0"/>
          </a:p>
          <a:p>
            <a:pPr lvl="1"/>
            <a:r>
              <a:rPr lang="en-US" dirty="0" smtClean="0">
                <a:hlinkClick r:id="rId12"/>
              </a:rPr>
              <a:t>3 Minute Thesis</a:t>
            </a:r>
            <a:endParaRPr lang="en-US" dirty="0" smtClean="0"/>
          </a:p>
          <a:p>
            <a:pPr lvl="1"/>
            <a:r>
              <a:rPr lang="en-US" dirty="0">
                <a:hlinkClick r:id="rId13"/>
              </a:rPr>
              <a:t>Maryland Science </a:t>
            </a:r>
            <a:r>
              <a:rPr lang="en-US" dirty="0" smtClean="0">
                <a:hlinkClick r:id="rId13"/>
              </a:rPr>
              <a:t>Center</a:t>
            </a:r>
            <a:endParaRPr lang="en-US" dirty="0" smtClean="0"/>
          </a:p>
          <a:p>
            <a:pPr lvl="1"/>
            <a:r>
              <a:rPr lang="en-US" dirty="0">
                <a:hlinkClick r:id="rId14"/>
              </a:rPr>
              <a:t>Project </a:t>
            </a:r>
            <a:r>
              <a:rPr lang="en-US" dirty="0" smtClean="0">
                <a:hlinkClick r:id="rId14"/>
              </a:rPr>
              <a:t>Bridge</a:t>
            </a:r>
            <a:endParaRPr lang="en-US" dirty="0" smtClean="0"/>
          </a:p>
          <a:p>
            <a:pPr lvl="1"/>
            <a:r>
              <a:rPr lang="en-US" dirty="0" err="1">
                <a:hlinkClick r:id="rId15"/>
              </a:rPr>
              <a:t>TEDx</a:t>
            </a:r>
            <a:r>
              <a:rPr lang="en-US" dirty="0">
                <a:hlinkClick r:id="rId15"/>
              </a:rPr>
              <a:t> </a:t>
            </a:r>
            <a:r>
              <a:rPr lang="en-US" dirty="0" smtClean="0">
                <a:hlinkClick r:id="rId15"/>
              </a:rPr>
              <a:t>JHU </a:t>
            </a:r>
            <a:endParaRPr lang="en-US" dirty="0"/>
          </a:p>
          <a:p>
            <a:pPr lvl="1"/>
            <a:r>
              <a:rPr lang="en-US" dirty="0" smtClean="0">
                <a:hlinkClick r:id="rId16"/>
              </a:rPr>
              <a:t>Baltimore Brain Festival</a:t>
            </a:r>
            <a:endParaRPr lang="en-US" dirty="0" smtClean="0"/>
          </a:p>
          <a:p>
            <a:endParaRPr lang="en-US" dirty="0" smtClean="0"/>
          </a:p>
          <a:p>
            <a:pPr marL="0" indent="0">
              <a:buNone/>
            </a:pPr>
            <a:r>
              <a:rPr lang="en-US" dirty="0" smtClean="0"/>
              <a:t>Interact with capitol hill</a:t>
            </a:r>
          </a:p>
          <a:p>
            <a:pPr lvl="1"/>
            <a:r>
              <a:rPr lang="en-US" dirty="0" smtClean="0"/>
              <a:t>Lobby Congress  JSCPP organizes a graduate student/postdoctoral fellow Capitol Hill Day</a:t>
            </a:r>
          </a:p>
          <a:p>
            <a:endParaRPr lang="en-US" dirty="0" smtClean="0"/>
          </a:p>
          <a:p>
            <a:pPr marL="0" indent="0">
              <a:buNone/>
            </a:pPr>
            <a:r>
              <a:rPr lang="en-US" dirty="0" smtClean="0"/>
              <a:t>Leadership and working in teams</a:t>
            </a:r>
          </a:p>
          <a:p>
            <a:pPr lvl="1"/>
            <a:r>
              <a:rPr lang="en-US" dirty="0" smtClean="0"/>
              <a:t>Graduate Student or Postdoctoral Association</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24233667"/>
      </p:ext>
    </p:extLst>
  </p:cSld>
  <p:clrMapOvr>
    <a:masterClrMapping/>
  </p:clrMapOvr>
  <mc:AlternateContent xmlns:mc="http://schemas.openxmlformats.org/markup-compatibility/2006" xmlns:p14="http://schemas.microsoft.com/office/powerpoint/2010/main">
    <mc:Choice Requires="p14">
      <p:transition spd="slow" p14:dur="2000" advTm="72497"/>
    </mc:Choice>
    <mc:Fallback xmlns="">
      <p:transition spd="slow" advTm="72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How can I transition into Science Policy?</a:t>
            </a:r>
            <a:endParaRPr lang="en-US" b="1" dirty="0">
              <a:solidFill>
                <a:srgbClr val="1F4E79"/>
              </a:solidFill>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702" y="1355107"/>
            <a:ext cx="8604746" cy="5377966"/>
          </a:xfrm>
          <a:prstGeom prst="rect">
            <a:avLst/>
          </a:prstGeom>
        </p:spPr>
      </p:pic>
      <p:pic>
        <p:nvPicPr>
          <p:cNvPr id="3" name="Picture 2" descr="aaasSTPF_web-1.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2552" y="1561664"/>
            <a:ext cx="2952750" cy="1286500"/>
          </a:xfrm>
          <a:prstGeom prst="rect">
            <a:avLst/>
          </a:prstGeom>
        </p:spPr>
      </p:pic>
    </p:spTree>
    <p:extLst>
      <p:ext uri="{BB962C8B-B14F-4D97-AF65-F5344CB8AC3E}">
        <p14:creationId xmlns:p14="http://schemas.microsoft.com/office/powerpoint/2010/main" val="1699949720"/>
      </p:ext>
    </p:extLst>
  </p:cSld>
  <p:clrMapOvr>
    <a:masterClrMapping/>
  </p:clrMapOvr>
  <mc:AlternateContent xmlns:mc="http://schemas.openxmlformats.org/markup-compatibility/2006" xmlns:p14="http://schemas.microsoft.com/office/powerpoint/2010/main">
    <mc:Choice Requires="p14">
      <p:transition spd="slow" p14:dur="2000" advTm="15451"/>
    </mc:Choice>
    <mc:Fallback xmlns="">
      <p:transition spd="slow" advTm="1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0152"/>
            <a:ext cx="10515600" cy="1325563"/>
          </a:xfrm>
        </p:spPr>
        <p:txBody>
          <a:bodyPr/>
          <a:lstStyle/>
          <a:p>
            <a:r>
              <a:rPr lang="en-US" b="1" dirty="0" smtClean="0">
                <a:solidFill>
                  <a:srgbClr val="1F4E79"/>
                </a:solidFill>
              </a:rPr>
              <a:t>Science Policy Fellowships</a:t>
            </a:r>
            <a:endParaRPr lang="en-US" b="1" dirty="0">
              <a:solidFill>
                <a:srgbClr val="1F4E79"/>
              </a:solidFill>
            </a:endParaRPr>
          </a:p>
        </p:txBody>
      </p:sp>
      <p:sp>
        <p:nvSpPr>
          <p:cNvPr id="3" name="Content Placeholder 2"/>
          <p:cNvSpPr>
            <a:spLocks noGrp="1"/>
          </p:cNvSpPr>
          <p:nvPr>
            <p:ph idx="1"/>
          </p:nvPr>
        </p:nvSpPr>
        <p:spPr>
          <a:xfrm>
            <a:off x="657130" y="1249379"/>
            <a:ext cx="10596327" cy="5223849"/>
          </a:xfrm>
        </p:spPr>
        <p:txBody>
          <a:bodyPr>
            <a:normAutofit fontScale="85000" lnSpcReduction="20000"/>
          </a:bodyPr>
          <a:lstStyle/>
          <a:p>
            <a:r>
              <a:rPr lang="en-US" dirty="0" smtClean="0">
                <a:hlinkClick r:id="rId5"/>
              </a:rPr>
              <a:t>AAAS Science Policy Fellowship Application </a:t>
            </a:r>
            <a:r>
              <a:rPr lang="en-US" dirty="0" smtClean="0"/>
              <a:t>– November </a:t>
            </a:r>
          </a:p>
          <a:p>
            <a:r>
              <a:rPr lang="en-US" dirty="0" smtClean="0">
                <a:hlinkClick r:id="rId6"/>
              </a:rPr>
              <a:t>ACS Science Policy Fellowship  </a:t>
            </a:r>
            <a:r>
              <a:rPr lang="en-US" dirty="0" smtClean="0"/>
              <a:t>- January </a:t>
            </a:r>
          </a:p>
          <a:p>
            <a:r>
              <a:rPr lang="en-US" dirty="0" smtClean="0">
                <a:hlinkClick r:id="rId7"/>
              </a:rPr>
              <a:t>Mirzayan Science and </a:t>
            </a:r>
            <a:r>
              <a:rPr lang="en-US" dirty="0">
                <a:hlinkClick r:id="rId7"/>
              </a:rPr>
              <a:t>T</a:t>
            </a:r>
            <a:r>
              <a:rPr lang="en-US" dirty="0" smtClean="0">
                <a:hlinkClick r:id="rId7"/>
              </a:rPr>
              <a:t>echnology Policy Fellowships </a:t>
            </a:r>
            <a:r>
              <a:rPr lang="en-US" dirty="0" smtClean="0"/>
              <a:t>- September </a:t>
            </a:r>
          </a:p>
          <a:p>
            <a:r>
              <a:rPr lang="en-US" dirty="0" smtClean="0">
                <a:hlinkClick r:id="rId8"/>
              </a:rPr>
              <a:t>Presidential Management Fellows Program </a:t>
            </a:r>
            <a:r>
              <a:rPr lang="en-US" dirty="0" smtClean="0"/>
              <a:t>- October</a:t>
            </a:r>
          </a:p>
          <a:p>
            <a:r>
              <a:rPr lang="en-US" dirty="0" smtClean="0">
                <a:hlinkClick r:id="rId9"/>
              </a:rPr>
              <a:t>ASBMB Science Policy Fellowship </a:t>
            </a:r>
            <a:r>
              <a:rPr lang="en-US" dirty="0" smtClean="0"/>
              <a:t>– </a:t>
            </a:r>
            <a:r>
              <a:rPr lang="en-US" sz="3100" dirty="0" smtClean="0"/>
              <a:t>May</a:t>
            </a:r>
            <a:r>
              <a:rPr lang="en-US" sz="3100" b="1" dirty="0" smtClean="0"/>
              <a:t> </a:t>
            </a:r>
          </a:p>
          <a:p>
            <a:r>
              <a:rPr lang="en-US" dirty="0" smtClean="0">
                <a:hlinkClick r:id="rId10"/>
              </a:rPr>
              <a:t>AIBS Graduate Student Policy Intern and Fellowships </a:t>
            </a:r>
            <a:r>
              <a:rPr lang="en-US" dirty="0" smtClean="0"/>
              <a:t>– Rolling application</a:t>
            </a:r>
          </a:p>
          <a:p>
            <a:r>
              <a:rPr lang="en-US" dirty="0" smtClean="0">
                <a:hlinkClick r:id="rId11"/>
              </a:rPr>
              <a:t>Hellman Fellowship in Science and Technology Policy </a:t>
            </a:r>
            <a:r>
              <a:rPr lang="en-US" dirty="0" smtClean="0"/>
              <a:t>– August </a:t>
            </a:r>
          </a:p>
          <a:p>
            <a:r>
              <a:rPr lang="en-US" dirty="0" smtClean="0">
                <a:hlinkClick r:id="rId12"/>
              </a:rPr>
              <a:t>California Science and Technology Policy Fellowship </a:t>
            </a:r>
            <a:r>
              <a:rPr lang="en-US" dirty="0" smtClean="0"/>
              <a:t>- February</a:t>
            </a:r>
          </a:p>
          <a:p>
            <a:r>
              <a:rPr lang="en-US" dirty="0" smtClean="0">
                <a:hlinkClick r:id="rId13"/>
              </a:rPr>
              <a:t>Research America! Science Policy Fellowship </a:t>
            </a:r>
            <a:r>
              <a:rPr lang="en-US" dirty="0" smtClean="0"/>
              <a:t>– As needed</a:t>
            </a:r>
          </a:p>
          <a:p>
            <a:r>
              <a:rPr lang="en-US" dirty="0" smtClean="0">
                <a:hlinkClick r:id="rId14"/>
              </a:rPr>
              <a:t>ASHG/NHGRI Genetics and Public Policy Fellowship </a:t>
            </a:r>
            <a:r>
              <a:rPr lang="en-US" dirty="0" smtClean="0"/>
              <a:t>– </a:t>
            </a:r>
            <a:r>
              <a:rPr lang="en-US" sz="3100" dirty="0" smtClean="0"/>
              <a:t>April </a:t>
            </a:r>
          </a:p>
          <a:p>
            <a:r>
              <a:rPr lang="en-US" dirty="0" smtClean="0">
                <a:hlinkClick r:id="rId15"/>
              </a:rPr>
              <a:t>Commissioner's Fellowship Program </a:t>
            </a:r>
            <a:r>
              <a:rPr lang="en-US" dirty="0" smtClean="0"/>
              <a:t>– </a:t>
            </a:r>
            <a:r>
              <a:rPr lang="en-US" sz="3100" dirty="0" smtClean="0"/>
              <a:t>May </a:t>
            </a:r>
          </a:p>
          <a:p>
            <a:r>
              <a:rPr lang="en-US" dirty="0" smtClean="0">
                <a:hlinkClick r:id="rId16"/>
              </a:rPr>
              <a:t>ASM Congressional Science Fellows </a:t>
            </a:r>
            <a:r>
              <a:rPr lang="en-US" dirty="0" smtClean="0"/>
              <a:t>- February</a:t>
            </a:r>
          </a:p>
          <a:p>
            <a:r>
              <a:rPr lang="en-US" dirty="0" smtClean="0">
                <a:hlinkClick r:id="rId17"/>
              </a:rPr>
              <a:t>Health Security Partners Health Security Fellowship</a:t>
            </a:r>
            <a:r>
              <a:rPr lang="en-US" dirty="0" smtClean="0"/>
              <a:t> – </a:t>
            </a:r>
            <a:r>
              <a:rPr lang="en-US" dirty="0"/>
              <a:t>A</a:t>
            </a:r>
            <a:r>
              <a:rPr lang="en-US" dirty="0" smtClean="0"/>
              <a:t>s needed</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55217217"/>
      </p:ext>
    </p:extLst>
  </p:cSld>
  <p:clrMapOvr>
    <a:masterClrMapping/>
  </p:clrMapOvr>
  <mc:AlternateContent xmlns:mc="http://schemas.openxmlformats.org/markup-compatibility/2006" xmlns:p14="http://schemas.microsoft.com/office/powerpoint/2010/main">
    <mc:Choice Requires="p14">
      <p:transition spd="slow" p14:dur="2000" advTm="9462"/>
    </mc:Choice>
    <mc:Fallback xmlns="">
      <p:transition spd="slow" advTm="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Science Policy Fellowships - continued</a:t>
            </a:r>
            <a:endParaRPr lang="en-US" b="1" dirty="0">
              <a:solidFill>
                <a:srgbClr val="1F4E79"/>
              </a:solidFill>
            </a:endParaRPr>
          </a:p>
        </p:txBody>
      </p:sp>
      <p:sp>
        <p:nvSpPr>
          <p:cNvPr id="3" name="Content Placeholder 2"/>
          <p:cNvSpPr>
            <a:spLocks noGrp="1"/>
          </p:cNvSpPr>
          <p:nvPr>
            <p:ph idx="1"/>
          </p:nvPr>
        </p:nvSpPr>
        <p:spPr>
          <a:xfrm>
            <a:off x="838200" y="1825625"/>
            <a:ext cx="10515600" cy="4751704"/>
          </a:xfrm>
        </p:spPr>
        <p:txBody>
          <a:bodyPr>
            <a:normAutofit fontScale="70000" lnSpcReduction="20000"/>
          </a:bodyPr>
          <a:lstStyle/>
          <a:p>
            <a:r>
              <a:rPr lang="en-US" dirty="0">
                <a:hlinkClick r:id="rId4"/>
              </a:rPr>
              <a:t>American Society for Pharmacology and Experimental Therapeutics Washington Fellows Program </a:t>
            </a:r>
            <a:r>
              <a:rPr lang="en-US" dirty="0"/>
              <a:t>– September</a:t>
            </a:r>
          </a:p>
          <a:p>
            <a:r>
              <a:rPr lang="en-US" dirty="0">
                <a:hlinkClick r:id="rId5"/>
              </a:rPr>
              <a:t>The American Association  of Immunologists Public Policy Fellows Program </a:t>
            </a:r>
            <a:r>
              <a:rPr lang="en-US" dirty="0"/>
              <a:t>– January</a:t>
            </a:r>
          </a:p>
          <a:p>
            <a:r>
              <a:rPr lang="en-US" dirty="0">
                <a:hlinkClick r:id="rId6"/>
              </a:rPr>
              <a:t>American Physiological Society Early Career Advocacy Fellowship </a:t>
            </a:r>
            <a:endParaRPr lang="en-US" dirty="0"/>
          </a:p>
          <a:p>
            <a:r>
              <a:rPr lang="en-US" dirty="0">
                <a:hlinkClick r:id="rId7"/>
              </a:rPr>
              <a:t>American Society for Nutrition Science Policy Fellowship </a:t>
            </a:r>
            <a:r>
              <a:rPr lang="en-US" dirty="0"/>
              <a:t>– December</a:t>
            </a:r>
          </a:p>
          <a:p>
            <a:r>
              <a:rPr lang="en-US" dirty="0">
                <a:hlinkClick r:id="rId8"/>
              </a:rPr>
              <a:t>Women’s Research and Education Institute Congressional Fellow on Women and Public policy </a:t>
            </a:r>
            <a:r>
              <a:rPr lang="en-US" dirty="0"/>
              <a:t>– June</a:t>
            </a:r>
          </a:p>
          <a:p>
            <a:r>
              <a:rPr lang="en-US" dirty="0" smtClean="0">
                <a:hlinkClick r:id="rId9"/>
              </a:rPr>
              <a:t>Canadian </a:t>
            </a:r>
            <a:r>
              <a:rPr lang="en-US" dirty="0">
                <a:hlinkClick r:id="rId9"/>
              </a:rPr>
              <a:t>Science Policy </a:t>
            </a:r>
            <a:r>
              <a:rPr lang="en-US" dirty="0" smtClean="0">
                <a:hlinkClick r:id="rId9"/>
              </a:rPr>
              <a:t>Fellowship</a:t>
            </a:r>
            <a:r>
              <a:rPr lang="en-US" dirty="0" smtClean="0"/>
              <a:t> - April</a:t>
            </a:r>
            <a:endParaRPr lang="en-US" dirty="0"/>
          </a:p>
          <a:p>
            <a:r>
              <a:rPr lang="en-US" dirty="0">
                <a:hlinkClick r:id="rId10"/>
              </a:rPr>
              <a:t>IEEE Government </a:t>
            </a:r>
            <a:r>
              <a:rPr lang="en-US" dirty="0" smtClean="0">
                <a:hlinkClick r:id="rId10"/>
              </a:rPr>
              <a:t>Fellowship</a:t>
            </a:r>
            <a:r>
              <a:rPr lang="en-US" dirty="0" smtClean="0"/>
              <a:t> - December</a:t>
            </a:r>
            <a:endParaRPr lang="en-US" dirty="0"/>
          </a:p>
          <a:p>
            <a:r>
              <a:rPr lang="en-US" dirty="0" smtClean="0">
                <a:hlinkClick r:id="rId11"/>
              </a:rPr>
              <a:t>Professional Science and Engineering Society Fellows</a:t>
            </a:r>
            <a:endParaRPr lang="en-US" dirty="0" smtClean="0"/>
          </a:p>
          <a:p>
            <a:r>
              <a:rPr lang="en-US" dirty="0" smtClean="0">
                <a:hlinkClick r:id="rId12"/>
              </a:rPr>
              <a:t>Society for Neuroscience Early Career Policy Fellows program</a:t>
            </a:r>
            <a:endParaRPr lang="en-US" dirty="0" smtClean="0"/>
          </a:p>
          <a:p>
            <a:r>
              <a:rPr lang="en-US" dirty="0" smtClean="0">
                <a:hlinkClick r:id="rId13"/>
              </a:rPr>
              <a:t>US </a:t>
            </a:r>
            <a:r>
              <a:rPr lang="en-US" dirty="0">
                <a:hlinkClick r:id="rId13"/>
              </a:rPr>
              <a:t>Secretary of State Jefferson Science  </a:t>
            </a:r>
            <a:r>
              <a:rPr lang="en-US" dirty="0" smtClean="0">
                <a:hlinkClick r:id="rId13"/>
              </a:rPr>
              <a:t>Fellowship</a:t>
            </a:r>
            <a:endParaRPr lang="en-US" dirty="0" smtClean="0"/>
          </a:p>
          <a:p>
            <a:r>
              <a:rPr lang="en-US" dirty="0" smtClean="0">
                <a:hlinkClick r:id="rId14"/>
              </a:rPr>
              <a:t>Civil Services STEM Fellowship Program </a:t>
            </a:r>
            <a:r>
              <a:rPr lang="mr-IN" dirty="0" smtClean="0"/>
              <a:t>–</a:t>
            </a:r>
            <a:r>
              <a:rPr lang="en-US" dirty="0" smtClean="0"/>
              <a:t> January </a:t>
            </a:r>
          </a:p>
          <a:p>
            <a:r>
              <a:rPr lang="en-US" dirty="0" smtClean="0">
                <a:hlinkClick r:id="rId15"/>
              </a:rPr>
              <a:t>Department of State Virtual Fellows Program</a:t>
            </a:r>
            <a:r>
              <a:rPr lang="en-US" dirty="0"/>
              <a:t> </a:t>
            </a:r>
            <a:r>
              <a:rPr lang="en-US" dirty="0" smtClean="0"/>
              <a:t>- Part-time unpaid </a:t>
            </a:r>
            <a:endParaRPr lang="en-US" dirty="0"/>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3443096"/>
      </p:ext>
    </p:extLst>
  </p:cSld>
  <p:clrMapOvr>
    <a:masterClrMapping/>
  </p:clrMapOvr>
  <mc:AlternateContent xmlns:mc="http://schemas.openxmlformats.org/markup-compatibility/2006" xmlns:p14="http://schemas.microsoft.com/office/powerpoint/2010/main">
    <mc:Choice Requires="p14">
      <p:transition spd="slow" p14:dur="2000" advTm="4165"/>
    </mc:Choice>
    <mc:Fallback xmlns="">
      <p:transition spd="slow" advTm="4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Science Policy Fellowships</a:t>
            </a:r>
            <a:endParaRPr lang="en-US" b="1" dirty="0">
              <a:solidFill>
                <a:srgbClr val="1F4E79"/>
              </a:solidFill>
            </a:endParaRPr>
          </a:p>
        </p:txBody>
      </p:sp>
      <p:sp>
        <p:nvSpPr>
          <p:cNvPr id="3" name="Content Placeholder 2"/>
          <p:cNvSpPr>
            <a:spLocks noGrp="1"/>
          </p:cNvSpPr>
          <p:nvPr>
            <p:ph idx="1"/>
          </p:nvPr>
        </p:nvSpPr>
        <p:spPr>
          <a:xfrm>
            <a:off x="838200" y="1498899"/>
            <a:ext cx="10727334" cy="4977363"/>
          </a:xfrm>
        </p:spPr>
        <p:txBody>
          <a:bodyPr>
            <a:normAutofit fontScale="70000" lnSpcReduction="20000"/>
          </a:bodyPr>
          <a:lstStyle/>
          <a:p>
            <a:r>
              <a:rPr lang="en-US" dirty="0" smtClean="0">
                <a:hlinkClick r:id="rId5" action="ppaction://hlinkfile"/>
              </a:rPr>
              <a:t>The Royal Society MP-Scientist Pairing Scheme (UK)</a:t>
            </a:r>
            <a:r>
              <a:rPr lang="en-US" dirty="0" smtClean="0"/>
              <a:t> - July</a:t>
            </a:r>
          </a:p>
          <a:p>
            <a:r>
              <a:rPr lang="en-US" dirty="0" smtClean="0">
                <a:hlinkClick r:id="rId6" action="ppaction://hlinkfile"/>
              </a:rPr>
              <a:t>Harvard – Belfer Center, Science, Technology, and Public Policy Fellowship</a:t>
            </a:r>
            <a:endParaRPr lang="en-US" dirty="0" smtClean="0"/>
          </a:p>
          <a:p>
            <a:r>
              <a:rPr lang="en-US" dirty="0" smtClean="0">
                <a:hlinkClick r:id="rId7"/>
              </a:rPr>
              <a:t>Robert Wood Johnson Health Policy Fellowship</a:t>
            </a:r>
            <a:r>
              <a:rPr lang="en-US" dirty="0" smtClean="0"/>
              <a:t> - November</a:t>
            </a:r>
          </a:p>
          <a:p>
            <a:r>
              <a:rPr lang="en-US" dirty="0" smtClean="0">
                <a:hlinkClick r:id="rId8" action="ppaction://hlinkfile"/>
              </a:rPr>
              <a:t>Harkness Fellowship</a:t>
            </a:r>
            <a:r>
              <a:rPr lang="en-US" dirty="0" smtClean="0"/>
              <a:t> </a:t>
            </a:r>
          </a:p>
          <a:p>
            <a:r>
              <a:rPr lang="en-US" dirty="0" smtClean="0">
                <a:hlinkClick r:id="rId9"/>
              </a:rPr>
              <a:t>Academy of Medical Sciences Policy Internship (UK)</a:t>
            </a:r>
            <a:r>
              <a:rPr lang="en-US" dirty="0"/>
              <a:t> - Australia in September and UK, France, Germany, Norway in November</a:t>
            </a:r>
            <a:endParaRPr lang="en-US" dirty="0" smtClean="0"/>
          </a:p>
          <a:p>
            <a:r>
              <a:rPr lang="en-US" dirty="0" smtClean="0">
                <a:hlinkClick r:id="rId10"/>
              </a:rPr>
              <a:t>David A Winston Health Policy Fellowship</a:t>
            </a:r>
            <a:r>
              <a:rPr lang="en-US" dirty="0" smtClean="0"/>
              <a:t> - October</a:t>
            </a:r>
          </a:p>
          <a:p>
            <a:r>
              <a:rPr lang="en-US" dirty="0" smtClean="0">
                <a:hlinkClick r:id="rId11"/>
              </a:rPr>
              <a:t>National Center for Health Statistics – Health Policy Fellowship Program</a:t>
            </a:r>
            <a:endParaRPr lang="en-US" dirty="0" smtClean="0"/>
          </a:p>
          <a:p>
            <a:r>
              <a:rPr lang="en-US" dirty="0" smtClean="0">
                <a:hlinkClick r:id="rId12"/>
              </a:rPr>
              <a:t>Packer Policy Fellowships – Australian American Health Policy Fellowships</a:t>
            </a:r>
            <a:endParaRPr lang="en-US" dirty="0" smtClean="0"/>
          </a:p>
          <a:p>
            <a:r>
              <a:rPr lang="en-US" dirty="0" smtClean="0">
                <a:hlinkClick r:id="rId13"/>
              </a:rPr>
              <a:t>ASPH CDC Allen </a:t>
            </a:r>
            <a:r>
              <a:rPr lang="en-US" dirty="0" err="1" smtClean="0">
                <a:hlinkClick r:id="rId13"/>
              </a:rPr>
              <a:t>Rosenfield</a:t>
            </a:r>
            <a:r>
              <a:rPr lang="en-US" dirty="0" smtClean="0">
                <a:hlinkClick r:id="rId13"/>
              </a:rPr>
              <a:t> Global Health Fellowship Program</a:t>
            </a:r>
            <a:endParaRPr lang="en-US" dirty="0" smtClean="0"/>
          </a:p>
          <a:p>
            <a:r>
              <a:rPr lang="en-US" dirty="0" smtClean="0">
                <a:hlinkClick r:id="rId14"/>
              </a:rPr>
              <a:t>The Shorenstein APARC fellowship in Asia Health Policy</a:t>
            </a:r>
            <a:endParaRPr lang="en-US" dirty="0" smtClean="0"/>
          </a:p>
          <a:p>
            <a:r>
              <a:rPr lang="en-US" dirty="0" smtClean="0">
                <a:hlinkClick r:id="rId15"/>
              </a:rPr>
              <a:t>American Physical Society</a:t>
            </a:r>
            <a:r>
              <a:rPr lang="en-US" dirty="0" smtClean="0"/>
              <a:t> - January</a:t>
            </a:r>
          </a:p>
          <a:p>
            <a:r>
              <a:rPr lang="en-US" dirty="0" smtClean="0">
                <a:hlinkClick r:id="rId16"/>
              </a:rPr>
              <a:t>American Institute of Physics and Member Society Government Science Fellowships</a:t>
            </a:r>
            <a:r>
              <a:rPr lang="en-US" dirty="0" smtClean="0"/>
              <a:t> - November</a:t>
            </a:r>
          </a:p>
          <a:p>
            <a:r>
              <a:rPr lang="en-US" dirty="0" smtClean="0">
                <a:hlinkClick r:id="rId17"/>
              </a:rPr>
              <a:t>Optical Society of America – Congressional Fellows Program</a:t>
            </a:r>
            <a:r>
              <a:rPr lang="en-US" dirty="0" smtClean="0"/>
              <a:t> - January</a:t>
            </a:r>
          </a:p>
          <a:p>
            <a:r>
              <a:rPr lang="en-US" dirty="0" smtClean="0">
                <a:hlinkClick r:id="rId18" action="ppaction://hlinkfile"/>
              </a:rPr>
              <a:t>American Psychological Association</a:t>
            </a:r>
            <a:endParaRPr lang="en-US" dirty="0" smtClean="0"/>
          </a:p>
          <a:p>
            <a:endParaRPr lang="en-US" dirty="0" smtClean="0"/>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45259939"/>
      </p:ext>
    </p:extLst>
  </p:cSld>
  <p:clrMapOvr>
    <a:masterClrMapping/>
  </p:clrMapOvr>
  <mc:AlternateContent xmlns:mc="http://schemas.openxmlformats.org/markup-compatibility/2006" xmlns:p14="http://schemas.microsoft.com/office/powerpoint/2010/main">
    <mc:Choice Requires="p14">
      <p:transition spd="slow" p14:dur="2000" advTm="12258"/>
    </mc:Choice>
    <mc:Fallback xmlns="">
      <p:transition spd="slow" advTm="1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1F4E79"/>
                </a:solidFill>
              </a:rPr>
              <a:t>OPTIONS </a:t>
            </a:r>
            <a:br>
              <a:rPr lang="en-US" b="1" dirty="0" smtClean="0">
                <a:solidFill>
                  <a:srgbClr val="1F4E79"/>
                </a:solidFill>
              </a:rPr>
            </a:br>
            <a:r>
              <a:rPr lang="en-US" b="1" dirty="0" smtClean="0">
                <a:solidFill>
                  <a:srgbClr val="1F4E79"/>
                </a:solidFill>
              </a:rPr>
              <a:t>Science Communication and Advocacy Community</a:t>
            </a:r>
            <a:endParaRPr lang="en-US" b="1" dirty="0">
              <a:solidFill>
                <a:srgbClr val="1F4E79"/>
              </a:solidFill>
            </a:endParaRPr>
          </a:p>
        </p:txBody>
      </p:sp>
      <p:sp>
        <p:nvSpPr>
          <p:cNvPr id="3" name="Content Placeholder 2"/>
          <p:cNvSpPr>
            <a:spLocks noGrp="1"/>
          </p:cNvSpPr>
          <p:nvPr>
            <p:ph idx="1"/>
          </p:nvPr>
        </p:nvSpPr>
        <p:spPr/>
        <p:txBody>
          <a:bodyPr>
            <a:normAutofit fontScale="92500"/>
          </a:bodyPr>
          <a:lstStyle/>
          <a:p>
            <a:r>
              <a:rPr lang="en-US" dirty="0" smtClean="0"/>
              <a:t>Options is a community based career development program. </a:t>
            </a:r>
          </a:p>
          <a:p>
            <a:r>
              <a:rPr lang="en-US" dirty="0" smtClean="0"/>
              <a:t>An advisory committee of PhD professionals in both science policy and science communication oversee the programming and community.  </a:t>
            </a:r>
          </a:p>
          <a:p>
            <a:r>
              <a:rPr lang="en-US" dirty="0" smtClean="0"/>
              <a:t>Monthly workshops focus on creating a relevant product like a blog post or a lay summary that can be used in the job search.</a:t>
            </a:r>
          </a:p>
          <a:p>
            <a:r>
              <a:rPr lang="en-US" dirty="0" smtClean="0"/>
              <a:t>Participants are matched with alumni professionals who serve as career guides.</a:t>
            </a:r>
          </a:p>
          <a:p>
            <a:r>
              <a:rPr lang="en-US" dirty="0" smtClean="0"/>
              <a:t>The community programming concludes with a strategic career plan aimed at developing the skills and gaining the experience needed for a successful career transition.  </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18855203"/>
      </p:ext>
    </p:extLst>
  </p:cSld>
  <p:clrMapOvr>
    <a:masterClrMapping/>
  </p:clrMapOvr>
  <mc:AlternateContent xmlns:mc="http://schemas.openxmlformats.org/markup-compatibility/2006" xmlns:p14="http://schemas.microsoft.com/office/powerpoint/2010/main">
    <mc:Choice Requires="p14">
      <p:transition spd="slow" p14:dur="2000" advTm="35963"/>
    </mc:Choice>
    <mc:Fallback xmlns="">
      <p:transition spd="slow" advTm="35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864" y="183190"/>
            <a:ext cx="10515600" cy="1325563"/>
          </a:xfrm>
        </p:spPr>
        <p:txBody>
          <a:bodyPr/>
          <a:lstStyle/>
          <a:p>
            <a:r>
              <a:rPr lang="en-US" b="1" dirty="0" smtClean="0">
                <a:solidFill>
                  <a:srgbClr val="1F4E79"/>
                </a:solidFill>
              </a:rPr>
              <a:t>What is Science Policy</a:t>
            </a:r>
            <a:endParaRPr lang="en-US" b="1" dirty="0">
              <a:solidFill>
                <a:srgbClr val="1F4E79"/>
              </a:solidFill>
            </a:endParaRPr>
          </a:p>
        </p:txBody>
      </p:sp>
      <p:sp>
        <p:nvSpPr>
          <p:cNvPr id="3" name="Content Placeholder 2"/>
          <p:cNvSpPr>
            <a:spLocks noGrp="1"/>
          </p:cNvSpPr>
          <p:nvPr>
            <p:ph idx="1"/>
          </p:nvPr>
        </p:nvSpPr>
        <p:spPr>
          <a:xfrm>
            <a:off x="711451" y="1339912"/>
            <a:ext cx="10895092" cy="5269117"/>
          </a:xfrm>
        </p:spPr>
        <p:txBody>
          <a:bodyPr>
            <a:normAutofit/>
          </a:bodyPr>
          <a:lstStyle/>
          <a:p>
            <a:pPr marL="0" indent="0">
              <a:buNone/>
            </a:pPr>
            <a:r>
              <a:rPr lang="en-US" sz="2400" dirty="0"/>
              <a:t>Science policy experts </a:t>
            </a:r>
            <a:r>
              <a:rPr lang="en-US" sz="2400" dirty="0" smtClean="0"/>
              <a:t>serve </a:t>
            </a:r>
            <a:r>
              <a:rPr lang="en-US" sz="2400" dirty="0"/>
              <a:t>as the bridge between </a:t>
            </a:r>
            <a:r>
              <a:rPr lang="en-US" sz="2400" dirty="0" smtClean="0"/>
              <a:t>researchers, the public and legislative policy.  They communicate science to legislators and communicate policy to scientists.</a:t>
            </a:r>
          </a:p>
          <a:p>
            <a:r>
              <a:rPr lang="en-US" sz="2000" dirty="0" smtClean="0"/>
              <a:t>How </a:t>
            </a:r>
            <a:r>
              <a:rPr lang="en-US" sz="2000" dirty="0"/>
              <a:t>can we use scientific collaborations with other nations to improve diplomatic relations? </a:t>
            </a:r>
            <a:endParaRPr lang="en-US" sz="2000" dirty="0" smtClean="0"/>
          </a:p>
          <a:p>
            <a:r>
              <a:rPr lang="en-US" sz="2000" dirty="0" smtClean="0">
                <a:solidFill>
                  <a:srgbClr val="000000"/>
                </a:solidFill>
              </a:rPr>
              <a:t>How </a:t>
            </a:r>
            <a:r>
              <a:rPr lang="en-US" sz="2000" dirty="0">
                <a:solidFill>
                  <a:srgbClr val="000000"/>
                </a:solidFill>
              </a:rPr>
              <a:t>can we improve the success of women and minorities in science and technology fields</a:t>
            </a:r>
            <a:r>
              <a:rPr lang="en-US" sz="2000" dirty="0" smtClean="0">
                <a:solidFill>
                  <a:srgbClr val="000000"/>
                </a:solidFill>
              </a:rPr>
              <a:t>?</a:t>
            </a:r>
          </a:p>
          <a:p>
            <a:r>
              <a:rPr lang="en-US" sz="2000" dirty="0" smtClean="0">
                <a:solidFill>
                  <a:srgbClr val="000000"/>
                </a:solidFill>
              </a:rPr>
              <a:t>What does science look like (how is it funded?, what is government’s role? and how do we decide what to fund?) in a low growth economy.</a:t>
            </a:r>
          </a:p>
          <a:p>
            <a:r>
              <a:rPr lang="en-US" sz="2000" dirty="0" smtClean="0">
                <a:solidFill>
                  <a:srgbClr val="000000"/>
                </a:solidFill>
              </a:rPr>
              <a:t>How can we mitigate the threat of infectious diseases like Ebola or </a:t>
            </a:r>
            <a:r>
              <a:rPr lang="en-US" sz="2000" dirty="0" err="1" smtClean="0">
                <a:solidFill>
                  <a:srgbClr val="000000"/>
                </a:solidFill>
              </a:rPr>
              <a:t>Zika</a:t>
            </a:r>
            <a:r>
              <a:rPr lang="en-US" sz="2000" dirty="0" smtClean="0">
                <a:solidFill>
                  <a:srgbClr val="000000"/>
                </a:solidFill>
              </a:rPr>
              <a:t>?</a:t>
            </a:r>
          </a:p>
          <a:p>
            <a:r>
              <a:rPr lang="en-US" sz="2000" dirty="0" smtClean="0">
                <a:solidFill>
                  <a:srgbClr val="000000"/>
                </a:solidFill>
              </a:rPr>
              <a:t>What are the implications of biological warfare?</a:t>
            </a:r>
          </a:p>
          <a:p>
            <a:r>
              <a:rPr lang="en-US" sz="2000" dirty="0" smtClean="0">
                <a:solidFill>
                  <a:srgbClr val="000000"/>
                </a:solidFill>
              </a:rPr>
              <a:t>How will climate change impact us and what can we still do to slow its progression?</a:t>
            </a:r>
          </a:p>
          <a:p>
            <a:r>
              <a:rPr lang="en-US" sz="2000" dirty="0" smtClean="0">
                <a:solidFill>
                  <a:srgbClr val="000000"/>
                </a:solidFill>
              </a:rPr>
              <a:t>How do we continue to feed and provide water to the global population? </a:t>
            </a:r>
          </a:p>
          <a:p>
            <a:r>
              <a:rPr lang="en-US" sz="2000" dirty="0" smtClean="0">
                <a:solidFill>
                  <a:srgbClr val="000000"/>
                </a:solidFill>
              </a:rPr>
              <a:t>What can be done to improve health care while reducing costs? </a:t>
            </a:r>
          </a:p>
          <a:p>
            <a:endParaRPr lang="en-US" sz="2000" dirty="0">
              <a:solidFill>
                <a:srgbClr val="000000"/>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4453596"/>
      </p:ext>
    </p:extLst>
  </p:cSld>
  <p:clrMapOvr>
    <a:masterClrMapping/>
  </p:clrMapOvr>
  <mc:AlternateContent xmlns:mc="http://schemas.openxmlformats.org/markup-compatibility/2006" xmlns:p14="http://schemas.microsoft.com/office/powerpoint/2010/main">
    <mc:Choice Requires="p14">
      <p:transition spd="slow" p14:dur="2000" advTm="44647"/>
    </mc:Choice>
    <mc:Fallback xmlns="">
      <p:transition spd="slow" advTm="4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1F4E79"/>
                </a:solidFill>
              </a:rPr>
              <a:t>Science Policy Communication and Engagement </a:t>
            </a:r>
            <a:br>
              <a:rPr lang="en-US" b="1" dirty="0" smtClean="0">
                <a:solidFill>
                  <a:srgbClr val="1F4E79"/>
                </a:solidFill>
              </a:rPr>
            </a:br>
            <a:r>
              <a:rPr lang="en-US" b="1" dirty="0" smtClean="0">
                <a:solidFill>
                  <a:srgbClr val="1F4E79"/>
                </a:solidFill>
              </a:rPr>
              <a:t>Johns Hopkins PhD Student Group</a:t>
            </a:r>
            <a:endParaRPr lang="en-US" b="1" dirty="0">
              <a:solidFill>
                <a:srgbClr val="1F4E79"/>
              </a:solidFill>
            </a:endParaRPr>
          </a:p>
        </p:txBody>
      </p:sp>
      <p:sp>
        <p:nvSpPr>
          <p:cNvPr id="4" name="Rectangle 3"/>
          <p:cNvSpPr/>
          <p:nvPr/>
        </p:nvSpPr>
        <p:spPr>
          <a:xfrm>
            <a:off x="995680" y="1690688"/>
            <a:ext cx="10516428" cy="4524315"/>
          </a:xfrm>
          <a:prstGeom prst="rect">
            <a:avLst/>
          </a:prstGeom>
        </p:spPr>
        <p:txBody>
          <a:bodyPr wrap="square">
            <a:spAutoFit/>
          </a:bodyPr>
          <a:lstStyle/>
          <a:p>
            <a:r>
              <a:rPr lang="en-US" sz="2400" dirty="0" smtClean="0">
                <a:hlinkClick r:id="rId5" action="ppaction://hlinkfile"/>
              </a:rPr>
              <a:t>Website </a:t>
            </a:r>
            <a:endParaRPr lang="en-US" sz="2400" dirty="0" smtClean="0"/>
          </a:p>
          <a:p>
            <a:endParaRPr lang="en-US" sz="2400" dirty="0" smtClean="0"/>
          </a:p>
          <a:p>
            <a:r>
              <a:rPr lang="en-US" sz="2400" dirty="0" smtClean="0"/>
              <a:t>Mission</a:t>
            </a:r>
          </a:p>
          <a:p>
            <a:endParaRPr lang="en-US" sz="2400" dirty="0" smtClean="0"/>
          </a:p>
          <a:p>
            <a:pPr marL="457200" indent="-457200">
              <a:buFont typeface="Arial"/>
              <a:buChar char="•"/>
            </a:pPr>
            <a:r>
              <a:rPr lang="en-US" sz="2400" dirty="0" smtClean="0"/>
              <a:t>To </a:t>
            </a:r>
            <a:r>
              <a:rPr lang="en-US" sz="2400" dirty="0"/>
              <a:t>engage in conversations and facilitate projects at the intersection of science, policy, and civic engagement</a:t>
            </a:r>
            <a:r>
              <a:rPr lang="en-US" sz="2400" dirty="0" smtClean="0"/>
              <a:t>.</a:t>
            </a:r>
          </a:p>
          <a:p>
            <a:pPr marL="457200" indent="-457200">
              <a:buFont typeface="Arial"/>
              <a:buChar char="•"/>
            </a:pPr>
            <a:r>
              <a:rPr lang="en-US" sz="2400" dirty="0" smtClean="0"/>
              <a:t>To </a:t>
            </a:r>
            <a:r>
              <a:rPr lang="en-US" sz="2400" dirty="0"/>
              <a:t>engage with elected representatives and their staff on policies related to science, medicine, and public health</a:t>
            </a:r>
          </a:p>
          <a:p>
            <a:pPr marL="457200" indent="-457200">
              <a:buFont typeface="Arial"/>
              <a:buChar char="•"/>
            </a:pPr>
            <a:r>
              <a:rPr lang="en-US" sz="2400" dirty="0" smtClean="0"/>
              <a:t>To </a:t>
            </a:r>
            <a:r>
              <a:rPr lang="en-US" sz="2400" dirty="0"/>
              <a:t>create educational content that promotes science literacy and policy </a:t>
            </a:r>
            <a:r>
              <a:rPr lang="en-US" sz="2400" dirty="0" smtClean="0"/>
              <a:t>understanding</a:t>
            </a:r>
            <a:endParaRPr lang="en-US" sz="2400" dirty="0"/>
          </a:p>
          <a:p>
            <a:pPr marL="457200" indent="-457200">
              <a:buFont typeface="Arial"/>
              <a:buChar char="•"/>
            </a:pPr>
            <a:r>
              <a:rPr lang="en-US" sz="2400" dirty="0" smtClean="0"/>
              <a:t>To </a:t>
            </a:r>
            <a:r>
              <a:rPr lang="en-US" sz="2400" dirty="0"/>
              <a:t>highlight career opportunities in science policy and advocacy, and to learn from the experts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5811897"/>
      </p:ext>
    </p:extLst>
  </p:cSld>
  <p:clrMapOvr>
    <a:masterClrMapping/>
  </p:clrMapOvr>
  <mc:AlternateContent xmlns:mc="http://schemas.openxmlformats.org/markup-compatibility/2006" xmlns:p14="http://schemas.microsoft.com/office/powerpoint/2010/main">
    <mc:Choice Requires="p14">
      <p:transition spd="slow" p14:dur="2000" advTm="8949"/>
    </mc:Choice>
    <mc:Fallback xmlns="">
      <p:transition spd="slow" advTm="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Biomedical Careers Initiative Internships</a:t>
            </a:r>
            <a:endParaRPr lang="en-US" b="1" dirty="0">
              <a:solidFill>
                <a:srgbClr val="1F4E79"/>
              </a:solidFill>
            </a:endParaRPr>
          </a:p>
        </p:txBody>
      </p:sp>
      <p:sp>
        <p:nvSpPr>
          <p:cNvPr id="3" name="Content Placeholder 2"/>
          <p:cNvSpPr>
            <a:spLocks noGrp="1"/>
          </p:cNvSpPr>
          <p:nvPr>
            <p:ph idx="1"/>
          </p:nvPr>
        </p:nvSpPr>
        <p:spPr>
          <a:xfrm>
            <a:off x="6236316" y="1825625"/>
            <a:ext cx="5117483" cy="4351338"/>
          </a:xfrm>
        </p:spPr>
        <p:txBody>
          <a:bodyPr/>
          <a:lstStyle/>
          <a:p>
            <a:r>
              <a:rPr lang="en-US" sz="3600" dirty="0" smtClean="0"/>
              <a:t>FASEB</a:t>
            </a:r>
          </a:p>
          <a:p>
            <a:r>
              <a:rPr lang="en-US" sz="3600" dirty="0" smtClean="0"/>
              <a:t>Health Security Partners</a:t>
            </a:r>
          </a:p>
          <a:p>
            <a:r>
              <a:rPr lang="en-US" sz="3600" dirty="0" smtClean="0"/>
              <a:t>ASBMB</a:t>
            </a:r>
          </a:p>
          <a:p>
            <a:r>
              <a:rPr lang="en-US" sz="3600" dirty="0" smtClean="0"/>
              <a:t>Ripple Effect Communications</a:t>
            </a:r>
          </a:p>
          <a:p>
            <a:endParaRPr lang="en-US" dirty="0"/>
          </a:p>
        </p:txBody>
      </p:sp>
      <p:pic>
        <p:nvPicPr>
          <p:cNvPr id="5" name="Picture 4"/>
          <p:cNvPicPr>
            <a:picLocks noChangeAspect="1"/>
          </p:cNvPicPr>
          <p:nvPr/>
        </p:nvPicPr>
        <p:blipFill>
          <a:blip r:embed="rId5"/>
          <a:stretch>
            <a:fillRect/>
          </a:stretch>
        </p:blipFill>
        <p:spPr>
          <a:xfrm>
            <a:off x="838200" y="2052429"/>
            <a:ext cx="5153506" cy="2684463"/>
          </a:xfrm>
          <a:prstGeom prst="rect">
            <a:avLst/>
          </a:prstGeom>
        </p:spPr>
      </p:pic>
      <p:sp>
        <p:nvSpPr>
          <p:cNvPr id="4" name="TextBox 3"/>
          <p:cNvSpPr txBox="1"/>
          <p:nvPr/>
        </p:nvSpPr>
        <p:spPr>
          <a:xfrm>
            <a:off x="914400" y="5547360"/>
            <a:ext cx="1682512" cy="461665"/>
          </a:xfrm>
          <a:prstGeom prst="rect">
            <a:avLst/>
          </a:prstGeom>
          <a:noFill/>
        </p:spPr>
        <p:txBody>
          <a:bodyPr wrap="none" rtlCol="0">
            <a:spAutoFit/>
          </a:bodyPr>
          <a:lstStyle/>
          <a:p>
            <a:r>
              <a:rPr lang="en-US" sz="2400" dirty="0" smtClean="0">
                <a:hlinkClick r:id="rId6"/>
              </a:rPr>
              <a:t>BCI Website</a:t>
            </a:r>
            <a:endParaRPr lang="en-US" sz="2400"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50694077"/>
      </p:ext>
    </p:extLst>
  </p:cSld>
  <p:clrMapOvr>
    <a:masterClrMapping/>
  </p:clrMapOvr>
  <mc:AlternateContent xmlns:mc="http://schemas.openxmlformats.org/markup-compatibility/2006" xmlns:p14="http://schemas.microsoft.com/office/powerpoint/2010/main">
    <mc:Choice Requires="p14">
      <p:transition spd="slow" p14:dur="2000" advTm="24262"/>
    </mc:Choice>
    <mc:Fallback xmlns="">
      <p:transition spd="slow" advTm="2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On-Line Training</a:t>
            </a:r>
            <a:endParaRPr lang="en-US" b="1" dirty="0">
              <a:solidFill>
                <a:srgbClr val="1F4E79"/>
              </a:solidFill>
            </a:endParaRPr>
          </a:p>
        </p:txBody>
      </p:sp>
      <p:sp>
        <p:nvSpPr>
          <p:cNvPr id="3" name="Content Placeholder 2"/>
          <p:cNvSpPr>
            <a:spLocks noGrp="1"/>
          </p:cNvSpPr>
          <p:nvPr>
            <p:ph idx="1"/>
          </p:nvPr>
        </p:nvSpPr>
        <p:spPr>
          <a:xfrm>
            <a:off x="544512" y="1690687"/>
            <a:ext cx="11066377" cy="4727879"/>
          </a:xfrm>
        </p:spPr>
        <p:txBody>
          <a:bodyPr>
            <a:normAutofit lnSpcReduction="10000"/>
          </a:bodyPr>
          <a:lstStyle/>
          <a:p>
            <a:r>
              <a:rPr lang="en-US" dirty="0" smtClean="0">
                <a:hlinkClick r:id="rId5"/>
              </a:rPr>
              <a:t>Union of Concerned Scientists</a:t>
            </a:r>
            <a:endParaRPr lang="en-US" dirty="0" smtClean="0"/>
          </a:p>
          <a:p>
            <a:pPr lvl="1"/>
            <a:r>
              <a:rPr lang="en-US" dirty="0" smtClean="0"/>
              <a:t>So What do you do Exactly? How to Talk about the Value of your Research</a:t>
            </a:r>
          </a:p>
          <a:p>
            <a:pPr lvl="1"/>
            <a:r>
              <a:rPr lang="en-US" dirty="0" smtClean="0"/>
              <a:t>So you want to work in Science Policy</a:t>
            </a:r>
          </a:p>
          <a:p>
            <a:pPr lvl="1"/>
            <a:r>
              <a:rPr lang="en-US" dirty="0" smtClean="0"/>
              <a:t>A Scientist Guide to the Media</a:t>
            </a:r>
          </a:p>
          <a:p>
            <a:pPr lvl="1"/>
            <a:r>
              <a:rPr lang="en-US" dirty="0" smtClean="0"/>
              <a:t>Penning an </a:t>
            </a:r>
            <a:r>
              <a:rPr lang="en-US" dirty="0" err="1" smtClean="0"/>
              <a:t>OpEd</a:t>
            </a:r>
            <a:r>
              <a:rPr lang="en-US" dirty="0" smtClean="0"/>
              <a:t> that will get published</a:t>
            </a:r>
          </a:p>
          <a:p>
            <a:r>
              <a:rPr lang="en-US" dirty="0" smtClean="0">
                <a:hlinkClick r:id="rId6"/>
              </a:rPr>
              <a:t>AAAS Science and Technology Policy Leadership Seminar</a:t>
            </a:r>
            <a:endParaRPr lang="en-US" dirty="0" smtClean="0"/>
          </a:p>
          <a:p>
            <a:r>
              <a:rPr lang="en-US" dirty="0" smtClean="0">
                <a:hlinkClick r:id="rId7"/>
              </a:rPr>
              <a:t>AAAS on line courses</a:t>
            </a:r>
            <a:endParaRPr lang="en-US" dirty="0" smtClean="0"/>
          </a:p>
          <a:p>
            <a:pPr lvl="1"/>
            <a:r>
              <a:rPr lang="en-US" dirty="0" smtClean="0"/>
              <a:t>Careers in Science Policy</a:t>
            </a:r>
          </a:p>
          <a:p>
            <a:pPr lvl="1"/>
            <a:r>
              <a:rPr lang="en-US" dirty="0" smtClean="0"/>
              <a:t>How to Communicate with Congress</a:t>
            </a:r>
          </a:p>
          <a:p>
            <a:pPr lvl="1"/>
            <a:r>
              <a:rPr lang="en-US" dirty="0" smtClean="0"/>
              <a:t>Communicating Science : Fundamentals for Public Engagement</a:t>
            </a:r>
          </a:p>
          <a:p>
            <a:pPr lvl="1"/>
            <a:r>
              <a:rPr lang="en-US" dirty="0" smtClean="0"/>
              <a:t>Engaging in Science Policy</a:t>
            </a:r>
          </a:p>
          <a:p>
            <a:pPr lvl="1"/>
            <a:r>
              <a:rPr lang="en-US" dirty="0" smtClean="0"/>
              <a:t>Understanding The Federal R&amp;D Budget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33842865"/>
      </p:ext>
    </p:extLst>
  </p:cSld>
  <p:clrMapOvr>
    <a:masterClrMapping/>
  </p:clrMapOvr>
  <mc:AlternateContent xmlns:mc="http://schemas.openxmlformats.org/markup-compatibility/2006" xmlns:p14="http://schemas.microsoft.com/office/powerpoint/2010/main">
    <mc:Choice Requires="p14">
      <p:transition spd="slow" p14:dur="2000" advTm="17096"/>
    </mc:Choice>
    <mc:Fallback xmlns="">
      <p:transition spd="slow" advTm="1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3" y="365125"/>
            <a:ext cx="10515600" cy="1325563"/>
          </a:xfrm>
        </p:spPr>
        <p:txBody>
          <a:bodyPr/>
          <a:lstStyle/>
          <a:p>
            <a:r>
              <a:rPr lang="en-US" b="1" dirty="0" smtClean="0">
                <a:solidFill>
                  <a:srgbClr val="1F4E79"/>
                </a:solidFill>
              </a:rPr>
              <a:t>Science Policy Books</a:t>
            </a:r>
            <a:endParaRPr lang="en-US" b="1" dirty="0">
              <a:solidFill>
                <a:srgbClr val="1F4E79"/>
              </a:solidFill>
            </a:endParaRPr>
          </a:p>
        </p:txBody>
      </p:sp>
      <p:pic>
        <p:nvPicPr>
          <p:cNvPr id="4" name="Picture 3"/>
          <p:cNvPicPr>
            <a:picLocks noChangeAspect="1"/>
          </p:cNvPicPr>
          <p:nvPr/>
        </p:nvPicPr>
        <p:blipFill>
          <a:blip r:embed="rId5"/>
          <a:stretch>
            <a:fillRect/>
          </a:stretch>
        </p:blipFill>
        <p:spPr>
          <a:xfrm>
            <a:off x="0" y="2313406"/>
            <a:ext cx="3258015" cy="3258015"/>
          </a:xfrm>
          <a:prstGeom prst="rect">
            <a:avLst/>
          </a:prstGeom>
        </p:spPr>
      </p:pic>
      <p:pic>
        <p:nvPicPr>
          <p:cNvPr id="5" name="Picture 4"/>
          <p:cNvPicPr>
            <a:picLocks noChangeAspect="1"/>
          </p:cNvPicPr>
          <p:nvPr/>
        </p:nvPicPr>
        <p:blipFill>
          <a:blip r:embed="rId6"/>
          <a:stretch>
            <a:fillRect/>
          </a:stretch>
        </p:blipFill>
        <p:spPr>
          <a:xfrm>
            <a:off x="3038787" y="2313406"/>
            <a:ext cx="3258015" cy="3258015"/>
          </a:xfrm>
          <a:prstGeom prst="rect">
            <a:avLst/>
          </a:prstGeom>
        </p:spPr>
      </p:pic>
      <p:pic>
        <p:nvPicPr>
          <p:cNvPr id="6" name="Picture 5"/>
          <p:cNvPicPr>
            <a:picLocks noChangeAspect="1"/>
          </p:cNvPicPr>
          <p:nvPr/>
        </p:nvPicPr>
        <p:blipFill>
          <a:blip r:embed="rId7"/>
          <a:stretch>
            <a:fillRect/>
          </a:stretch>
        </p:blipFill>
        <p:spPr>
          <a:xfrm>
            <a:off x="5969240" y="2313406"/>
            <a:ext cx="3258015" cy="3258015"/>
          </a:xfrm>
          <a:prstGeom prst="rect">
            <a:avLst/>
          </a:prstGeom>
        </p:spPr>
      </p:pic>
      <p:pic>
        <p:nvPicPr>
          <p:cNvPr id="7" name="Picture 6"/>
          <p:cNvPicPr>
            <a:picLocks noChangeAspect="1"/>
          </p:cNvPicPr>
          <p:nvPr/>
        </p:nvPicPr>
        <p:blipFill>
          <a:blip r:embed="rId8"/>
          <a:stretch>
            <a:fillRect/>
          </a:stretch>
        </p:blipFill>
        <p:spPr>
          <a:xfrm>
            <a:off x="8933985" y="2313406"/>
            <a:ext cx="3258015" cy="3258015"/>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89815165"/>
      </p:ext>
    </p:extLst>
  </p:cSld>
  <p:clrMapOvr>
    <a:masterClrMapping/>
  </p:clrMapOvr>
  <mc:AlternateContent xmlns:mc="http://schemas.openxmlformats.org/markup-compatibility/2006" xmlns:p14="http://schemas.microsoft.com/office/powerpoint/2010/main">
    <mc:Choice Requires="p14">
      <p:transition spd="slow" p14:dur="2000" advTm="22788"/>
    </mc:Choice>
    <mc:Fallback xmlns="">
      <p:transition spd="slow" advTm="2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Beyond Sputnik: US Science Policy in the 21</a:t>
            </a:r>
            <a:r>
              <a:rPr lang="en-US" b="1" baseline="30000" dirty="0" smtClean="0">
                <a:solidFill>
                  <a:srgbClr val="1F4E79"/>
                </a:solidFill>
              </a:rPr>
              <a:t>st</a:t>
            </a:r>
            <a:r>
              <a:rPr lang="en-US" b="1" dirty="0" smtClean="0">
                <a:solidFill>
                  <a:srgbClr val="1F4E79"/>
                </a:solidFill>
              </a:rPr>
              <a:t> Century</a:t>
            </a:r>
            <a:endParaRPr lang="en-US" b="1" dirty="0">
              <a:solidFill>
                <a:srgbClr val="1F4E79"/>
              </a:solidFill>
            </a:endParaRPr>
          </a:p>
        </p:txBody>
      </p:sp>
      <p:sp>
        <p:nvSpPr>
          <p:cNvPr id="3" name="Content Placeholder 2"/>
          <p:cNvSpPr>
            <a:spLocks noGrp="1"/>
          </p:cNvSpPr>
          <p:nvPr>
            <p:ph idx="1"/>
          </p:nvPr>
        </p:nvSpPr>
        <p:spPr>
          <a:xfrm>
            <a:off x="838200" y="2001630"/>
            <a:ext cx="10976786" cy="4351338"/>
          </a:xfrm>
        </p:spPr>
        <p:txBody>
          <a:bodyPr>
            <a:normAutofit fontScale="92500" lnSpcReduction="10000"/>
          </a:bodyPr>
          <a:lstStyle/>
          <a:p>
            <a:r>
              <a:rPr lang="en-US" sz="3600" dirty="0" smtClean="0"/>
              <a:t>Internships and Fellowship Listing</a:t>
            </a:r>
          </a:p>
          <a:p>
            <a:r>
              <a:rPr lang="en-US" sz="3600" dirty="0" smtClean="0"/>
              <a:t>Conferences and Seminar List</a:t>
            </a:r>
          </a:p>
          <a:p>
            <a:r>
              <a:rPr lang="en-US" sz="3600" dirty="0" smtClean="0"/>
              <a:t>Science Policy Degree Programs</a:t>
            </a:r>
          </a:p>
          <a:p>
            <a:r>
              <a:rPr lang="en-US" sz="3600" dirty="0" smtClean="0"/>
              <a:t>Teaching Science Policy</a:t>
            </a:r>
          </a:p>
          <a:p>
            <a:r>
              <a:rPr lang="en-US" sz="3600" dirty="0" smtClean="0"/>
              <a:t>Getting Involved and Careers</a:t>
            </a:r>
          </a:p>
          <a:p>
            <a:r>
              <a:rPr lang="en-US" sz="3600" dirty="0" smtClean="0"/>
              <a:t>Resources – videos, presentations, newsletters, statistics</a:t>
            </a:r>
          </a:p>
          <a:p>
            <a:endParaRPr lang="en-US" sz="3600" dirty="0"/>
          </a:p>
          <a:p>
            <a:pPr marL="0" indent="0">
              <a:buNone/>
            </a:pPr>
            <a:r>
              <a:rPr lang="en-US" sz="3600" dirty="0" smtClean="0">
                <a:hlinkClick r:id="rId5"/>
              </a:rPr>
              <a:t>Website </a:t>
            </a:r>
            <a:endParaRPr lang="en-US" sz="36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7636717"/>
      </p:ext>
    </p:extLst>
  </p:cSld>
  <p:clrMapOvr>
    <a:masterClrMapping/>
  </p:clrMapOvr>
  <mc:AlternateContent xmlns:mc="http://schemas.openxmlformats.org/markup-compatibility/2006" xmlns:p14="http://schemas.microsoft.com/office/powerpoint/2010/main">
    <mc:Choice Requires="p14">
      <p:transition spd="slow" p14:dur="2000" advTm="22080"/>
    </mc:Choice>
    <mc:Fallback xmlns="">
      <p:transition spd="slow" advTm="22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Additional Resources</a:t>
            </a:r>
            <a:endParaRPr lang="en-US" b="1" dirty="0">
              <a:solidFill>
                <a:srgbClr val="1F4E79"/>
              </a:solidFill>
            </a:endParaRPr>
          </a:p>
        </p:txBody>
      </p:sp>
      <p:sp>
        <p:nvSpPr>
          <p:cNvPr id="3" name="Content Placeholder 2"/>
          <p:cNvSpPr>
            <a:spLocks noGrp="1"/>
          </p:cNvSpPr>
          <p:nvPr>
            <p:ph idx="1"/>
          </p:nvPr>
        </p:nvSpPr>
        <p:spPr>
          <a:xfrm>
            <a:off x="656780" y="1690688"/>
            <a:ext cx="10515600" cy="4351338"/>
          </a:xfrm>
        </p:spPr>
        <p:txBody>
          <a:bodyPr>
            <a:normAutofit fontScale="92500"/>
          </a:bodyPr>
          <a:lstStyle/>
          <a:p>
            <a:r>
              <a:rPr lang="en-US" dirty="0" smtClean="0">
                <a:hlinkClick r:id="rId5"/>
              </a:rPr>
              <a:t>Nontraditional Careers: Science Policy ASCB </a:t>
            </a:r>
            <a:r>
              <a:rPr lang="en-US" dirty="0" smtClean="0"/>
              <a:t>Sept 16</a:t>
            </a:r>
            <a:r>
              <a:rPr lang="en-US" baseline="30000" dirty="0" smtClean="0"/>
              <a:t>th</a:t>
            </a:r>
            <a:r>
              <a:rPr lang="en-US" dirty="0" smtClean="0"/>
              <a:t> 2014 by Christina </a:t>
            </a:r>
            <a:r>
              <a:rPr lang="en-US" dirty="0" err="1" smtClean="0"/>
              <a:t>Szalinski</a:t>
            </a:r>
            <a:endParaRPr lang="en-US" dirty="0" smtClean="0"/>
          </a:p>
          <a:p>
            <a:r>
              <a:rPr lang="en-US" dirty="0" smtClean="0">
                <a:hlinkClick r:id="rId6"/>
              </a:rPr>
              <a:t>ACS Science Policy Careers</a:t>
            </a:r>
            <a:endParaRPr lang="en-US" dirty="0" smtClean="0"/>
          </a:p>
          <a:p>
            <a:r>
              <a:rPr lang="en-US" dirty="0" smtClean="0">
                <a:hlinkClick r:id="rId7"/>
              </a:rPr>
              <a:t>From Bench Scientist to Policy Analyst </a:t>
            </a:r>
            <a:r>
              <a:rPr lang="en-US" dirty="0" smtClean="0"/>
              <a:t>by Viviane </a:t>
            </a:r>
            <a:r>
              <a:rPr lang="en-US" dirty="0" err="1" smtClean="0"/>
              <a:t>Callier</a:t>
            </a:r>
            <a:r>
              <a:rPr lang="en-US" dirty="0" smtClean="0"/>
              <a:t>, </a:t>
            </a:r>
            <a:r>
              <a:rPr lang="en-US" dirty="0" err="1" smtClean="0"/>
              <a:t>Januray</a:t>
            </a:r>
            <a:r>
              <a:rPr lang="en-US" dirty="0" smtClean="0"/>
              <a:t> 5</a:t>
            </a:r>
            <a:r>
              <a:rPr lang="en-US" baseline="30000" dirty="0" smtClean="0"/>
              <a:t>th</a:t>
            </a:r>
            <a:r>
              <a:rPr lang="en-US" dirty="0" smtClean="0"/>
              <a:t>, 2016</a:t>
            </a:r>
          </a:p>
          <a:p>
            <a:r>
              <a:rPr lang="en-US" dirty="0" smtClean="0">
                <a:hlinkClick r:id="rId8"/>
              </a:rPr>
              <a:t>From Pipettes to Science Policy Trends in Immunology</a:t>
            </a:r>
            <a:r>
              <a:rPr lang="en-US" dirty="0" smtClean="0"/>
              <a:t>, November 2015, Volume 36, No. 11, pages 663 to 665 by Yvette </a:t>
            </a:r>
            <a:r>
              <a:rPr lang="en-US" dirty="0" err="1" smtClean="0"/>
              <a:t>Seger</a:t>
            </a:r>
            <a:endParaRPr lang="en-US" dirty="0" smtClean="0"/>
          </a:p>
          <a:p>
            <a:r>
              <a:rPr lang="en-US" dirty="0" smtClean="0">
                <a:hlinkClick r:id="rId9"/>
              </a:rPr>
              <a:t>Yeonwoo Lebovitz: Scientists for Policy – Interview with Libby Barksdale, PhD </a:t>
            </a:r>
            <a:r>
              <a:rPr lang="en-US" dirty="0" smtClean="0"/>
              <a:t>BEST Oct 5</a:t>
            </a:r>
            <a:r>
              <a:rPr lang="en-US" baseline="30000" dirty="0" smtClean="0"/>
              <a:t>th</a:t>
            </a:r>
            <a:r>
              <a:rPr lang="en-US" dirty="0" smtClean="0"/>
              <a:t> 2016</a:t>
            </a:r>
          </a:p>
          <a:p>
            <a:r>
              <a:rPr lang="en-US" dirty="0" smtClean="0">
                <a:hlinkClick r:id="rId10"/>
              </a:rPr>
              <a:t>More to Science: Working as a Science Policy Analyst Dana Berry </a:t>
            </a:r>
            <a:r>
              <a:rPr lang="en-US" dirty="0" smtClean="0"/>
              <a:t>Biomed Central Feb 16 2016</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81572192"/>
      </p:ext>
    </p:extLst>
  </p:cSld>
  <p:clrMapOvr>
    <a:masterClrMapping/>
  </p:clrMapOvr>
  <mc:AlternateContent xmlns:mc="http://schemas.openxmlformats.org/markup-compatibility/2006">
    <mc:Choice xmlns:p14="http://schemas.microsoft.com/office/powerpoint/2010/main" Requires="p14">
      <p:transition spd="slow" p14:dur="2000" advTm="10465"/>
    </mc:Choice>
    <mc:Fallback>
      <p:transition spd="slow" advTm="1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intosh HD:private:var:folders:OU:OUQRgC0WGtCQwTcxIwZ+R++++TI:-Tmp-:TemporaryItems:PDC1607044_LB_PD&amp;CO Final COLOR.jpg"/>
          <p:cNvPicPr/>
          <p:nvPr/>
        </p:nvPicPr>
        <p:blipFill>
          <a:blip r:embed="rId5">
            <a:extLst>
              <a:ext uri="{28A0092B-C50C-407E-A947-70E740481C1C}">
                <a14:useLocalDpi xmlns:a14="http://schemas.microsoft.com/office/drawing/2010/main" val="0"/>
              </a:ext>
            </a:extLst>
          </a:blip>
          <a:srcRect/>
          <a:stretch>
            <a:fillRect/>
          </a:stretch>
        </p:blipFill>
        <p:spPr bwMode="auto">
          <a:xfrm>
            <a:off x="4083929" y="1030693"/>
            <a:ext cx="3900563" cy="2223671"/>
          </a:xfrm>
          <a:prstGeom prst="rect">
            <a:avLst/>
          </a:prstGeom>
          <a:noFill/>
          <a:ln>
            <a:noFill/>
          </a:ln>
        </p:spPr>
      </p:pic>
      <p:sp>
        <p:nvSpPr>
          <p:cNvPr id="6" name="Rectangle 5"/>
          <p:cNvSpPr/>
          <p:nvPr/>
        </p:nvSpPr>
        <p:spPr>
          <a:xfrm>
            <a:off x="2866079" y="3884376"/>
            <a:ext cx="6586779" cy="1200329"/>
          </a:xfrm>
          <a:prstGeom prst="rect">
            <a:avLst/>
          </a:prstGeom>
        </p:spPr>
        <p:txBody>
          <a:bodyPr wrap="square">
            <a:spAutoFit/>
          </a:bodyPr>
          <a:lstStyle/>
          <a:p>
            <a:pPr algn="ctr"/>
            <a:r>
              <a:rPr lang="en-US" sz="3600" b="1" dirty="0" smtClean="0">
                <a:solidFill>
                  <a:schemeClr val="accent1">
                    <a:lumMod val="50000"/>
                  </a:schemeClr>
                </a:solidFill>
                <a:hlinkClick r:id="rId6"/>
              </a:rPr>
              <a:t>PDCO Website</a:t>
            </a:r>
            <a:endParaRPr lang="en-US" sz="3600" b="1" dirty="0">
              <a:solidFill>
                <a:schemeClr val="accent1">
                  <a:lumMod val="50000"/>
                </a:schemeClr>
              </a:solidFill>
            </a:endParaRPr>
          </a:p>
          <a:p>
            <a:pPr algn="ctr"/>
            <a:r>
              <a:rPr lang="en-US" sz="3600" b="1" dirty="0" smtClean="0">
                <a:solidFill>
                  <a:schemeClr val="accent1">
                    <a:lumMod val="50000"/>
                  </a:schemeClr>
                </a:solidFill>
              </a:rPr>
              <a:t>https</a:t>
            </a:r>
            <a:r>
              <a:rPr lang="en-US" sz="3600" b="1" dirty="0">
                <a:solidFill>
                  <a:schemeClr val="accent1">
                    <a:lumMod val="50000"/>
                  </a:schemeClr>
                </a:solidFill>
              </a:rPr>
              <a:t>://</a:t>
            </a:r>
            <a:r>
              <a:rPr lang="en-US" sz="3600" b="1" dirty="0" smtClean="0">
                <a:solidFill>
                  <a:schemeClr val="accent1">
                    <a:lumMod val="50000"/>
                  </a:schemeClr>
                </a:solidFill>
              </a:rPr>
              <a:t>pdco.med.jhmi.edu</a:t>
            </a:r>
            <a:endParaRPr lang="en-US" sz="3600" b="1" dirty="0">
              <a:solidFill>
                <a:schemeClr val="accent1">
                  <a:lumMod val="50000"/>
                </a:schemeClr>
              </a:solidFill>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9247120"/>
      </p:ext>
    </p:extLst>
  </p:cSld>
  <p:clrMapOvr>
    <a:masterClrMapping/>
  </p:clrMapOvr>
  <mc:AlternateContent xmlns:mc="http://schemas.openxmlformats.org/markup-compatibility/2006">
    <mc:Choice xmlns:p14="http://schemas.microsoft.com/office/powerpoint/2010/main" Requires="p14">
      <p:transition spd="slow" p14:dur="2000" advTm="35002"/>
    </mc:Choice>
    <mc:Fallback>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9615" y="1012953"/>
            <a:ext cx="11012769" cy="4832093"/>
          </a:xfrm>
          <a:prstGeom prst="rect">
            <a:avLst/>
          </a:prstGeom>
        </p:spPr>
        <p:txBody>
          <a:bodyPr wrap="square">
            <a:spAutoFit/>
          </a:bodyPr>
          <a:lstStyle/>
          <a:p>
            <a:r>
              <a:rPr lang="en-US" sz="2800" b="1" dirty="0" smtClean="0">
                <a:solidFill>
                  <a:srgbClr val="1F4E79"/>
                </a:solidFill>
              </a:rPr>
              <a:t>Laura Koontz, Ph.D.</a:t>
            </a:r>
          </a:p>
          <a:p>
            <a:r>
              <a:rPr lang="en-US" sz="2800" b="1" dirty="0" smtClean="0">
                <a:solidFill>
                  <a:srgbClr val="1F4E79"/>
                </a:solidFill>
              </a:rPr>
              <a:t>Director of Policy, Ovarian Cancer National Alliance</a:t>
            </a:r>
          </a:p>
          <a:p>
            <a:endParaRPr lang="en-US" sz="2800" dirty="0" smtClean="0">
              <a:solidFill>
                <a:srgbClr val="1F4E79"/>
              </a:solidFill>
            </a:endParaRPr>
          </a:p>
          <a:p>
            <a:r>
              <a:rPr lang="en-US" sz="2800" dirty="0" smtClean="0"/>
              <a:t>“If you're interested in a career in science policy, be prepared to write, write, and then write some more! As a policy analyst, you may be called upon the read and summarize, analyze, and comment upon how</a:t>
            </a:r>
          </a:p>
          <a:p>
            <a:r>
              <a:rPr lang="en-US" sz="2800" dirty="0" smtClean="0"/>
              <a:t>specific legislation, federal and state regulations, and policy proposals may impact your organization or constituency. You may even be the person drafting those proposals and will need to clearly and effectively explain to others why they should support your policy. In any position, you'll likely work in close collaboration with other stakeholder groups.”</a:t>
            </a:r>
            <a:endParaRPr lang="en-US" sz="2800" dirty="0"/>
          </a:p>
        </p:txBody>
      </p:sp>
      <p:pic>
        <p:nvPicPr>
          <p:cNvPr id="6" name="Picture 5"/>
          <p:cNvPicPr>
            <a:picLocks noChangeAspect="1"/>
          </p:cNvPicPr>
          <p:nvPr/>
        </p:nvPicPr>
        <p:blipFill>
          <a:blip r:embed="rId5"/>
          <a:stretch>
            <a:fillRect/>
          </a:stretch>
        </p:blipFill>
        <p:spPr>
          <a:xfrm>
            <a:off x="9194800" y="212997"/>
            <a:ext cx="2032000" cy="20320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57543284"/>
      </p:ext>
    </p:extLst>
  </p:cSld>
  <p:clrMapOvr>
    <a:masterClrMapping/>
  </p:clrMapOvr>
  <mc:AlternateContent xmlns:mc="http://schemas.openxmlformats.org/markup-compatibility/2006" xmlns:p14="http://schemas.microsoft.com/office/powerpoint/2010/main">
    <mc:Choice Requires="p14">
      <p:transition spd="slow" p14:dur="2000" advTm="17557"/>
    </mc:Choice>
    <mc:Fallback xmlns="">
      <p:transition spd="slow" advTm="1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774" y="226804"/>
            <a:ext cx="11701599" cy="6370974"/>
          </a:xfrm>
          <a:prstGeom prst="rect">
            <a:avLst/>
          </a:prstGeom>
        </p:spPr>
        <p:txBody>
          <a:bodyPr wrap="square">
            <a:spAutoFit/>
          </a:bodyPr>
          <a:lstStyle/>
          <a:p>
            <a:r>
              <a:rPr lang="en-US" sz="2400" b="1" dirty="0">
                <a:solidFill>
                  <a:srgbClr val="1F4E79"/>
                </a:solidFill>
              </a:rPr>
              <a:t>Pamela Bradley, Ph.D.</a:t>
            </a:r>
          </a:p>
          <a:p>
            <a:r>
              <a:rPr lang="en-US" sz="2400" b="1" dirty="0">
                <a:solidFill>
                  <a:srgbClr val="1F4E79"/>
                </a:solidFill>
              </a:rPr>
              <a:t>Personalized Medicine Staff, Office of In Vitro Diagnostics and Radiological Health, Center</a:t>
            </a:r>
          </a:p>
          <a:p>
            <a:r>
              <a:rPr lang="en-US" sz="2400" b="1" dirty="0">
                <a:solidFill>
                  <a:srgbClr val="1F4E79"/>
                </a:solidFill>
              </a:rPr>
              <a:t>for Devices and Radiological Health, U.S. Food and Drug Administration</a:t>
            </a:r>
          </a:p>
          <a:p>
            <a:endParaRPr lang="en-US" sz="2400" dirty="0" smtClean="0"/>
          </a:p>
          <a:p>
            <a:r>
              <a:rPr lang="en-US" sz="2400" dirty="0" smtClean="0"/>
              <a:t>"</a:t>
            </a:r>
            <a:r>
              <a:rPr lang="en-US" sz="2400" dirty="0"/>
              <a:t>It’s tough to describe a typical “day in the life,” since life in the policy world is unpredictable and </a:t>
            </a:r>
            <a:r>
              <a:rPr lang="en-US" sz="2400" dirty="0" smtClean="0"/>
              <a:t>varied. Some </a:t>
            </a:r>
            <a:r>
              <a:rPr lang="en-US" sz="2400" dirty="0"/>
              <a:t>days I spend all day glued to my desk, only writing and reading emails. Other days, I delve </a:t>
            </a:r>
            <a:r>
              <a:rPr lang="en-US" sz="2400" dirty="0" smtClean="0"/>
              <a:t>into primary </a:t>
            </a:r>
            <a:r>
              <a:rPr lang="en-US" sz="2400" dirty="0"/>
              <a:t>scientific literature or write technical documents. Still other days, I am focused on </a:t>
            </a:r>
            <a:r>
              <a:rPr lang="en-US" sz="2400" dirty="0" smtClean="0"/>
              <a:t>our communication </a:t>
            </a:r>
            <a:r>
              <a:rPr lang="en-US" sz="2400" dirty="0"/>
              <a:t>and outreach efforts to help educate industry about the current thinking of the Agency</a:t>
            </a:r>
            <a:r>
              <a:rPr lang="en-US" sz="2400" dirty="0" smtClean="0"/>
              <a:t>, which </a:t>
            </a:r>
            <a:r>
              <a:rPr lang="en-US" sz="2400" dirty="0"/>
              <a:t>may involve informal meetings, oral presentations or developing written material. It helps to </a:t>
            </a:r>
            <a:r>
              <a:rPr lang="en-US" sz="2400" dirty="0" smtClean="0"/>
              <a:t>be flexible </a:t>
            </a:r>
            <a:r>
              <a:rPr lang="en-US" sz="2400" dirty="0"/>
              <a:t>because my to-do list frequently gets shoved aside for a more pressing matter. People skills </a:t>
            </a:r>
            <a:r>
              <a:rPr lang="en-US" sz="2400" dirty="0" smtClean="0"/>
              <a:t>also come </a:t>
            </a:r>
            <a:r>
              <a:rPr lang="en-US" sz="2400" dirty="0"/>
              <a:t>in handy since identifying appropriate policy solutions often requires working collaboratively to find</a:t>
            </a:r>
          </a:p>
          <a:p>
            <a:r>
              <a:rPr lang="en-US" sz="2400" dirty="0"/>
              <a:t>consensus among stakeholders whose goals are divergent and often not well aligned. A warning </a:t>
            </a:r>
            <a:r>
              <a:rPr lang="en-US" sz="2400" dirty="0" smtClean="0"/>
              <a:t>to scientists</a:t>
            </a:r>
            <a:r>
              <a:rPr lang="en-US" sz="2400" dirty="0"/>
              <a:t>: policy change often happens at the same glacial pace as research advances in a lab, so </a:t>
            </a:r>
            <a:r>
              <a:rPr lang="en-US" sz="2400" dirty="0" smtClean="0"/>
              <a:t>you will </a:t>
            </a:r>
            <a:r>
              <a:rPr lang="en-US" sz="2400" dirty="0"/>
              <a:t>need patience, flexibility and the ability to compromise! I have found science policy to be a </a:t>
            </a:r>
            <a:r>
              <a:rPr lang="en-US" sz="2400" dirty="0" smtClean="0"/>
              <a:t>rewarding career </a:t>
            </a:r>
            <a:r>
              <a:rPr lang="en-US" sz="2400" dirty="0"/>
              <a:t>path, with exciting opportunities to contribute to public health on a broader scale.”</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7118963"/>
      </p:ext>
    </p:extLst>
  </p:cSld>
  <p:clrMapOvr>
    <a:masterClrMapping/>
  </p:clrMapOvr>
  <mc:AlternateContent xmlns:mc="http://schemas.openxmlformats.org/markup-compatibility/2006" xmlns:p14="http://schemas.microsoft.com/office/powerpoint/2010/main">
    <mc:Choice Requires="p14">
      <p:transition spd="slow" p14:dur="2000" advTm="24442"/>
    </mc:Choice>
    <mc:Fallback xmlns="">
      <p:transition spd="slow" advTm="2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3" y="365125"/>
            <a:ext cx="10515600" cy="1325563"/>
          </a:xfrm>
        </p:spPr>
        <p:txBody>
          <a:bodyPr/>
          <a:lstStyle/>
          <a:p>
            <a:r>
              <a:rPr lang="en-US" b="1" dirty="0" smtClean="0">
                <a:solidFill>
                  <a:srgbClr val="1F4E79"/>
                </a:solidFill>
              </a:rPr>
              <a:t>Health Policy Analyst </a:t>
            </a:r>
            <a:br>
              <a:rPr lang="en-US" b="1" dirty="0" smtClean="0">
                <a:solidFill>
                  <a:srgbClr val="1F4E79"/>
                </a:solidFill>
              </a:rPr>
            </a:br>
            <a:r>
              <a:rPr lang="en-US" sz="3200" b="1" dirty="0" smtClean="0">
                <a:solidFill>
                  <a:srgbClr val="1F4E79"/>
                </a:solidFill>
              </a:rPr>
              <a:t>National Institutes of Health</a:t>
            </a:r>
            <a:endParaRPr lang="en-US" sz="3200" b="1" dirty="0">
              <a:solidFill>
                <a:srgbClr val="1F4E79"/>
              </a:solidFill>
            </a:endParaRPr>
          </a:p>
        </p:txBody>
      </p:sp>
      <p:sp>
        <p:nvSpPr>
          <p:cNvPr id="3" name="Content Placeholder 2"/>
          <p:cNvSpPr>
            <a:spLocks noGrp="1"/>
          </p:cNvSpPr>
          <p:nvPr>
            <p:ph idx="1"/>
          </p:nvPr>
        </p:nvSpPr>
        <p:spPr>
          <a:xfrm>
            <a:off x="385770" y="1758125"/>
            <a:ext cx="8027589" cy="4683122"/>
          </a:xfrm>
        </p:spPr>
        <p:txBody>
          <a:bodyPr>
            <a:normAutofit/>
          </a:bodyPr>
          <a:lstStyle/>
          <a:p>
            <a:r>
              <a:rPr lang="en-US" dirty="0" smtClean="0"/>
              <a:t>Facilitate </a:t>
            </a:r>
            <a:r>
              <a:rPr lang="en-US" dirty="0"/>
              <a:t>the management of PRISMS, a 9-lab cooperative agreement focused on wearable environmental and physiological monitors for asthmatic children. </a:t>
            </a:r>
          </a:p>
          <a:p>
            <a:r>
              <a:rPr lang="en-US" dirty="0" smtClean="0"/>
              <a:t>Provide </a:t>
            </a:r>
            <a:r>
              <a:rPr lang="en-US" dirty="0"/>
              <a:t>programmatic support in multiple scientific areas: Organ-on-a-Chip, Tissue Engineering, Drug Delivery, Point-of-Care Technologies.</a:t>
            </a:r>
          </a:p>
          <a:p>
            <a:r>
              <a:rPr lang="en-US" dirty="0" smtClean="0"/>
              <a:t>Conduct </a:t>
            </a:r>
            <a:r>
              <a:rPr lang="en-US" dirty="0"/>
              <a:t>in-depth analyses of significant scientific and programmatic issues to guide the NIBIB research agenda.</a:t>
            </a:r>
          </a:p>
        </p:txBody>
      </p:sp>
      <p:pic>
        <p:nvPicPr>
          <p:cNvPr id="6" name="Picture 5"/>
          <p:cNvPicPr>
            <a:picLocks noChangeAspect="1"/>
          </p:cNvPicPr>
          <p:nvPr/>
        </p:nvPicPr>
        <p:blipFill>
          <a:blip r:embed="rId5"/>
          <a:stretch>
            <a:fillRect/>
          </a:stretch>
        </p:blipFill>
        <p:spPr>
          <a:xfrm>
            <a:off x="8625318" y="2176719"/>
            <a:ext cx="2933700" cy="27686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22487787"/>
      </p:ext>
    </p:extLst>
  </p:cSld>
  <p:clrMapOvr>
    <a:masterClrMapping/>
  </p:clrMapOvr>
  <mc:AlternateContent xmlns:mc="http://schemas.openxmlformats.org/markup-compatibility/2006" xmlns:p14="http://schemas.microsoft.com/office/powerpoint/2010/main">
    <mc:Choice Requires="p14">
      <p:transition spd="slow" p14:dur="2000" advTm="64053"/>
    </mc:Choice>
    <mc:Fallback xmlns="">
      <p:transition spd="slow" advTm="64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1F4E79"/>
                </a:solidFill>
              </a:rPr>
              <a:t>Senior Science Policy Analyst</a:t>
            </a:r>
            <a:br>
              <a:rPr lang="en-US" b="1" dirty="0" smtClean="0">
                <a:solidFill>
                  <a:srgbClr val="1F4E79"/>
                </a:solidFill>
              </a:rPr>
            </a:br>
            <a:r>
              <a:rPr lang="en-US" sz="3600" b="1" dirty="0" smtClean="0">
                <a:solidFill>
                  <a:srgbClr val="1F4E79"/>
                </a:solidFill>
              </a:rPr>
              <a:t>National Institute Neurological Disorders and Stroke</a:t>
            </a:r>
            <a:endParaRPr lang="en-US" sz="3600" b="1" dirty="0">
              <a:solidFill>
                <a:srgbClr val="1F4E79"/>
              </a:solidFill>
            </a:endParaRPr>
          </a:p>
        </p:txBody>
      </p:sp>
      <p:sp>
        <p:nvSpPr>
          <p:cNvPr id="3" name="Content Placeholder 2"/>
          <p:cNvSpPr>
            <a:spLocks noGrp="1"/>
          </p:cNvSpPr>
          <p:nvPr>
            <p:ph idx="1"/>
          </p:nvPr>
        </p:nvSpPr>
        <p:spPr>
          <a:xfrm>
            <a:off x="838200" y="2007068"/>
            <a:ext cx="10515600" cy="4351338"/>
          </a:xfrm>
        </p:spPr>
        <p:txBody>
          <a:bodyPr/>
          <a:lstStyle/>
          <a:p>
            <a:r>
              <a:rPr lang="en-US" sz="3200" dirty="0" smtClean="0"/>
              <a:t>Coordination </a:t>
            </a:r>
            <a:r>
              <a:rPr lang="en-US" sz="3200" dirty="0"/>
              <a:t>and oversight </a:t>
            </a:r>
            <a:r>
              <a:rPr lang="en-US" dirty="0"/>
              <a:t>of the NIH BRAIN </a:t>
            </a:r>
            <a:r>
              <a:rPr lang="en-US" sz="3200" dirty="0" smtClean="0"/>
              <a:t>Initiative</a:t>
            </a:r>
            <a:r>
              <a:rPr lang="en-US" dirty="0"/>
              <a:t>.</a:t>
            </a:r>
          </a:p>
          <a:p>
            <a:r>
              <a:rPr lang="en-US" dirty="0"/>
              <a:t>T</a:t>
            </a:r>
            <a:r>
              <a:rPr lang="en-US" dirty="0" smtClean="0"/>
              <a:t>he </a:t>
            </a:r>
            <a:r>
              <a:rPr lang="en-US" dirty="0"/>
              <a:t>work of NINDS's Office of Scientific Liaison, tasked with </a:t>
            </a:r>
            <a:r>
              <a:rPr lang="en-US" sz="3200" dirty="0"/>
              <a:t>communicating information </a:t>
            </a:r>
            <a:r>
              <a:rPr lang="en-US" dirty="0"/>
              <a:t>on the basic and translational research funded by NINDS to diverse scientific </a:t>
            </a:r>
            <a:r>
              <a:rPr lang="en-US" dirty="0" smtClean="0"/>
              <a:t>audiences</a:t>
            </a:r>
            <a:r>
              <a:rPr lang="en-US" dirty="0"/>
              <a:t>.</a:t>
            </a:r>
            <a:r>
              <a:rPr lang="en-US" dirty="0" smtClean="0"/>
              <a:t> </a:t>
            </a:r>
            <a:endParaRPr lang="en-US" dirty="0"/>
          </a:p>
          <a:p>
            <a:r>
              <a:rPr lang="en-US" dirty="0"/>
              <a:t>T</a:t>
            </a:r>
            <a:r>
              <a:rPr lang="en-US" dirty="0" smtClean="0"/>
              <a:t>he </a:t>
            </a:r>
            <a:r>
              <a:rPr lang="en-US" dirty="0"/>
              <a:t>work of the Office of Pain Policy, tasked with coordinating and managing activities of NIH's Pain Consortium and HHS's Interagency Pain Research Coordinating Committee. </a:t>
            </a:r>
            <a:endParaRPr lang="en-US" dirty="0" smtClean="0"/>
          </a:p>
          <a:p>
            <a:r>
              <a:rPr lang="en-US" dirty="0" smtClean="0"/>
              <a:t>I </a:t>
            </a:r>
            <a:r>
              <a:rPr lang="en-US" dirty="0"/>
              <a:t>also serve as Executive Secretary and </a:t>
            </a:r>
            <a:r>
              <a:rPr lang="en-US" sz="3200" dirty="0"/>
              <a:t>NIH liaison</a:t>
            </a:r>
            <a:r>
              <a:rPr lang="en-US" dirty="0"/>
              <a:t> for the </a:t>
            </a:r>
            <a:r>
              <a:rPr lang="en-US" dirty="0" err="1"/>
              <a:t>Neuroethics</a:t>
            </a:r>
            <a:r>
              <a:rPr lang="en-US" dirty="0"/>
              <a:t> Workgroup of the BRAIN Multi-Council Working Group.</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84012885"/>
      </p:ext>
    </p:extLst>
  </p:cSld>
  <p:clrMapOvr>
    <a:masterClrMapping/>
  </p:clrMapOvr>
  <mc:AlternateContent xmlns:mc="http://schemas.openxmlformats.org/markup-compatibility/2006" xmlns:p14="http://schemas.microsoft.com/office/powerpoint/2010/main">
    <mc:Choice Requires="p14">
      <p:transition spd="slow" p14:dur="2000" advTm="6573"/>
    </mc:Choice>
    <mc:Fallback xmlns="">
      <p:transition spd="slow" advTm="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50000"/>
                  </a:schemeClr>
                </a:solidFill>
              </a:rPr>
              <a:t>Advocacy and Science Policy</a:t>
            </a:r>
            <a:br>
              <a:rPr lang="en-US" b="1" dirty="0" smtClean="0">
                <a:solidFill>
                  <a:schemeClr val="accent1">
                    <a:lumMod val="50000"/>
                  </a:schemeClr>
                </a:solidFill>
              </a:rPr>
            </a:br>
            <a:r>
              <a:rPr lang="en-US" sz="3200" b="1" dirty="0" err="1" smtClean="0">
                <a:solidFill>
                  <a:schemeClr val="accent1">
                    <a:lumMod val="50000"/>
                  </a:schemeClr>
                </a:solidFill>
              </a:rPr>
              <a:t>EveryLife</a:t>
            </a:r>
            <a:r>
              <a:rPr lang="en-US" sz="3200" b="1" dirty="0" smtClean="0">
                <a:solidFill>
                  <a:schemeClr val="accent1">
                    <a:lumMod val="50000"/>
                  </a:schemeClr>
                </a:solidFill>
              </a:rPr>
              <a:t> Foundation for </a:t>
            </a:r>
            <a:r>
              <a:rPr lang="en-US" sz="3200" b="1" dirty="0">
                <a:solidFill>
                  <a:schemeClr val="accent1">
                    <a:lumMod val="50000"/>
                  </a:schemeClr>
                </a:solidFill>
              </a:rPr>
              <a:t>R</a:t>
            </a:r>
            <a:r>
              <a:rPr lang="en-US" sz="3200" b="1" dirty="0" smtClean="0">
                <a:solidFill>
                  <a:schemeClr val="accent1">
                    <a:lumMod val="50000"/>
                  </a:schemeClr>
                </a:solidFill>
              </a:rPr>
              <a:t>are Diseases</a:t>
            </a:r>
            <a:endParaRPr lang="en-US" sz="3200" b="1" dirty="0">
              <a:solidFill>
                <a:schemeClr val="accent1">
                  <a:lumMod val="50000"/>
                </a:schemeClr>
              </a:solidFill>
            </a:endParaRPr>
          </a:p>
        </p:txBody>
      </p:sp>
      <p:sp>
        <p:nvSpPr>
          <p:cNvPr id="3" name="Content Placeholder 2"/>
          <p:cNvSpPr>
            <a:spLocks noGrp="1"/>
          </p:cNvSpPr>
          <p:nvPr>
            <p:ph idx="1"/>
          </p:nvPr>
        </p:nvSpPr>
        <p:spPr>
          <a:xfrm>
            <a:off x="809460" y="1984388"/>
            <a:ext cx="10544340" cy="4351338"/>
          </a:xfrm>
        </p:spPr>
        <p:txBody>
          <a:bodyPr>
            <a:normAutofit lnSpcReduction="10000"/>
          </a:bodyPr>
          <a:lstStyle/>
          <a:p>
            <a:r>
              <a:rPr lang="en-US" sz="3200" dirty="0"/>
              <a:t>Managed legislative efforts </a:t>
            </a:r>
            <a:r>
              <a:rPr lang="en-US" dirty="0"/>
              <a:t>on behalf of patients and industry in the rare disease community. </a:t>
            </a:r>
            <a:endParaRPr lang="en-US" dirty="0" smtClean="0"/>
          </a:p>
          <a:p>
            <a:r>
              <a:rPr lang="en-US" sz="3200" dirty="0" smtClean="0"/>
              <a:t>Led </a:t>
            </a:r>
            <a:r>
              <a:rPr lang="en-US" sz="3200" dirty="0"/>
              <a:t>congressional advocacy initiatives</a:t>
            </a:r>
            <a:r>
              <a:rPr lang="en-US" dirty="0"/>
              <a:t>, program development, and science policy efforts. </a:t>
            </a:r>
            <a:endParaRPr lang="en-US" dirty="0" smtClean="0"/>
          </a:p>
          <a:p>
            <a:r>
              <a:rPr lang="en-US" dirty="0" smtClean="0"/>
              <a:t>Current </a:t>
            </a:r>
            <a:r>
              <a:rPr lang="en-US" dirty="0"/>
              <a:t>legislative priority is </a:t>
            </a:r>
            <a:r>
              <a:rPr lang="en-US" sz="3200" dirty="0"/>
              <a:t>passing a law </a:t>
            </a:r>
            <a:r>
              <a:rPr lang="en-US" dirty="0"/>
              <a:t>to incentivize companies to repurpose drugs for rare disease indications by offering market exclusivity extensions (OPEN ACT HR 971). </a:t>
            </a:r>
            <a:endParaRPr lang="en-US" dirty="0" smtClean="0"/>
          </a:p>
          <a:p>
            <a:r>
              <a:rPr lang="en-US" sz="3200" dirty="0" smtClean="0"/>
              <a:t>Foundation </a:t>
            </a:r>
            <a:r>
              <a:rPr lang="en-US" sz="3200" dirty="0"/>
              <a:t>lead on regulatory affairs efforts </a:t>
            </a:r>
            <a:r>
              <a:rPr lang="en-US" dirty="0"/>
              <a:t>related to rare disease drug development and policy at the Food &amp; Drug Administration (FDA).</a:t>
            </a:r>
            <a:r>
              <a:rPr lang="en-US" dirty="0">
                <a:solidFill>
                  <a:srgbClr val="002060"/>
                </a:solidFill>
              </a:rPr>
              <a:t> </a:t>
            </a:r>
          </a:p>
        </p:txBody>
      </p:sp>
      <p:pic>
        <p:nvPicPr>
          <p:cNvPr id="6" name="Picture 5"/>
          <p:cNvPicPr>
            <a:picLocks noChangeAspect="1"/>
          </p:cNvPicPr>
          <p:nvPr/>
        </p:nvPicPr>
        <p:blipFill>
          <a:blip r:embed="rId5"/>
          <a:stretch>
            <a:fillRect/>
          </a:stretch>
        </p:blipFill>
        <p:spPr>
          <a:xfrm>
            <a:off x="8763000" y="446088"/>
            <a:ext cx="2590800" cy="12446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408034"/>
      </p:ext>
    </p:extLst>
  </p:cSld>
  <p:clrMapOvr>
    <a:masterClrMapping/>
  </p:clrMapOvr>
  <mc:AlternateContent xmlns:mc="http://schemas.openxmlformats.org/markup-compatibility/2006" xmlns:p14="http://schemas.microsoft.com/office/powerpoint/2010/main">
    <mc:Choice Requires="p14">
      <p:transition spd="slow" p14:dur="2000" advTm="6134"/>
    </mc:Choice>
    <mc:Fallback xmlns="">
      <p:transition spd="slow" advTm="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E79"/>
                </a:solidFill>
              </a:rPr>
              <a:t>Senior Policy Analyst, Association of American Medical Colleges</a:t>
            </a:r>
            <a:endParaRPr lang="en-US" b="1" dirty="0">
              <a:solidFill>
                <a:srgbClr val="1F4E79"/>
              </a:solidFill>
            </a:endParaRPr>
          </a:p>
        </p:txBody>
      </p:sp>
      <p:sp>
        <p:nvSpPr>
          <p:cNvPr id="3" name="Content Placeholder 2"/>
          <p:cNvSpPr>
            <a:spLocks noGrp="1"/>
          </p:cNvSpPr>
          <p:nvPr>
            <p:ph idx="1"/>
          </p:nvPr>
        </p:nvSpPr>
        <p:spPr>
          <a:xfrm>
            <a:off x="838200" y="2007069"/>
            <a:ext cx="7166963" cy="4351338"/>
          </a:xfrm>
        </p:spPr>
        <p:txBody>
          <a:bodyPr/>
          <a:lstStyle/>
          <a:p>
            <a:pPr>
              <a:spcBef>
                <a:spcPts val="2200"/>
              </a:spcBef>
            </a:pPr>
            <a:r>
              <a:rPr lang="en-US" sz="3200" dirty="0"/>
              <a:t>Cover a broad portfolio </a:t>
            </a:r>
            <a:r>
              <a:rPr lang="en-US" dirty="0"/>
              <a:t>of issues in science policy. </a:t>
            </a:r>
            <a:endParaRPr lang="en-US" dirty="0" smtClean="0"/>
          </a:p>
          <a:p>
            <a:pPr>
              <a:spcBef>
                <a:spcPts val="2200"/>
              </a:spcBef>
            </a:pPr>
            <a:r>
              <a:rPr lang="en-US" sz="3200" dirty="0" smtClean="0"/>
              <a:t>Use </a:t>
            </a:r>
            <a:r>
              <a:rPr lang="en-US" sz="3200" dirty="0"/>
              <a:t>various analyses </a:t>
            </a:r>
            <a:r>
              <a:rPr lang="en-US" dirty="0"/>
              <a:t>to create a data-driven understanding of research trends and emerging issues in the scientific and medical community. </a:t>
            </a:r>
            <a:endParaRPr lang="en-US" dirty="0" smtClean="0"/>
          </a:p>
          <a:p>
            <a:pPr>
              <a:spcBef>
                <a:spcPts val="2200"/>
              </a:spcBef>
            </a:pPr>
            <a:r>
              <a:rPr lang="en-US" sz="3200" dirty="0" smtClean="0"/>
              <a:t>Generate </a:t>
            </a:r>
            <a:r>
              <a:rPr lang="en-US" sz="3200" dirty="0"/>
              <a:t>regular reports and synopsis </a:t>
            </a:r>
            <a:r>
              <a:rPr lang="en-US" dirty="0"/>
              <a:t>to support AAMC’s priorities regarding the NIH and other federal agencies.</a:t>
            </a:r>
          </a:p>
        </p:txBody>
      </p:sp>
      <p:pic>
        <p:nvPicPr>
          <p:cNvPr id="6" name="Picture 5"/>
          <p:cNvPicPr>
            <a:picLocks noChangeAspect="1"/>
          </p:cNvPicPr>
          <p:nvPr/>
        </p:nvPicPr>
        <p:blipFill>
          <a:blip r:embed="rId5"/>
          <a:stretch>
            <a:fillRect/>
          </a:stretch>
        </p:blipFill>
        <p:spPr>
          <a:xfrm>
            <a:off x="8685489" y="2227263"/>
            <a:ext cx="2857500" cy="28575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463840"/>
      </p:ext>
    </p:extLst>
  </p:cSld>
  <p:clrMapOvr>
    <a:masterClrMapping/>
  </p:clrMapOvr>
  <mc:AlternateContent xmlns:mc="http://schemas.openxmlformats.org/markup-compatibility/2006" xmlns:p14="http://schemas.microsoft.com/office/powerpoint/2010/main">
    <mc:Choice Requires="p14">
      <p:transition spd="slow" p14:dur="2000" advTm="19840"/>
    </mc:Choice>
    <mc:Fallback xmlns="">
      <p:transition spd="slow" advTm="1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398" y="156294"/>
            <a:ext cx="10515600" cy="1325563"/>
          </a:xfrm>
        </p:spPr>
        <p:txBody>
          <a:bodyPr/>
          <a:lstStyle/>
          <a:p>
            <a:r>
              <a:rPr lang="en-US" b="1" dirty="0" smtClean="0">
                <a:solidFill>
                  <a:srgbClr val="1F4E79"/>
                </a:solidFill>
              </a:rPr>
              <a:t>What are the Day to Day Tasks?</a:t>
            </a:r>
            <a:endParaRPr lang="en-US" b="1" dirty="0">
              <a:solidFill>
                <a:srgbClr val="1F4E79"/>
              </a:solidFill>
            </a:endParaRPr>
          </a:p>
        </p:txBody>
      </p:sp>
      <p:sp>
        <p:nvSpPr>
          <p:cNvPr id="3" name="Content Placeholder 2"/>
          <p:cNvSpPr>
            <a:spLocks noGrp="1"/>
          </p:cNvSpPr>
          <p:nvPr>
            <p:ph idx="1"/>
          </p:nvPr>
        </p:nvSpPr>
        <p:spPr>
          <a:xfrm>
            <a:off x="444472" y="1481857"/>
            <a:ext cx="11098384" cy="5010089"/>
          </a:xfrm>
        </p:spPr>
        <p:txBody>
          <a:bodyPr numCol="1">
            <a:normAutofit/>
          </a:bodyPr>
          <a:lstStyle/>
          <a:p>
            <a:r>
              <a:rPr lang="en-US" sz="2000" dirty="0"/>
              <a:t>Collect and compile background information on a particular issue, and write a summary document that explains all sides of the issue</a:t>
            </a:r>
          </a:p>
          <a:p>
            <a:r>
              <a:rPr lang="en-US" sz="2000" dirty="0"/>
              <a:t>Advocate for increased funding for particular programs</a:t>
            </a:r>
          </a:p>
          <a:p>
            <a:r>
              <a:rPr lang="en-US" sz="2000" dirty="0"/>
              <a:t>Write talking points on a particular hot topic on a short deadline</a:t>
            </a:r>
          </a:p>
          <a:p>
            <a:r>
              <a:rPr lang="en-US" sz="2000" dirty="0"/>
              <a:t>Organize conferences or panel discussions, where scientific experts present the latest results in a particular field</a:t>
            </a:r>
          </a:p>
          <a:p>
            <a:r>
              <a:rPr lang="en-US" sz="2000" dirty="0"/>
              <a:t>Inform scientists about the impacts of new or changed legislation on their research</a:t>
            </a:r>
          </a:p>
          <a:p>
            <a:r>
              <a:rPr lang="en-US" sz="2000" dirty="0"/>
              <a:t>Assess the uses, benefits and economic impacts of </a:t>
            </a:r>
            <a:r>
              <a:rPr lang="en-US" sz="2000" dirty="0" smtClean="0"/>
              <a:t>technology or programs, </a:t>
            </a:r>
            <a:r>
              <a:rPr lang="en-US" sz="2000" dirty="0"/>
              <a:t>by collecting and analyzing data </a:t>
            </a:r>
            <a:r>
              <a:rPr lang="en-US" sz="2000" dirty="0" smtClean="0"/>
              <a:t>on effectiveness</a:t>
            </a:r>
          </a:p>
          <a:p>
            <a:r>
              <a:rPr lang="en-US" sz="2000" dirty="0" smtClean="0"/>
              <a:t>Interpret </a:t>
            </a:r>
            <a:r>
              <a:rPr lang="en-US" sz="2000" dirty="0"/>
              <a:t>laws, regulations, agency policy manuals and directives to identify how these regulations may impact potential developments</a:t>
            </a:r>
          </a:p>
          <a:p>
            <a:r>
              <a:rPr lang="en-US" sz="2000" dirty="0"/>
              <a:t>Review documents to ensure that proper technical and professional procedures were followed, and that all recommendations are in line with applicable statutory, regulator and policy guidance requirements</a:t>
            </a:r>
            <a:r>
              <a:rPr lang="en-US" sz="2000" dirty="0" smtClean="0">
                <a:solidFill>
                  <a:srgbClr val="002060"/>
                </a:solidFill>
              </a:rPr>
              <a:t> </a:t>
            </a:r>
            <a:endParaRPr lang="en-US" sz="2000" dirty="0">
              <a:solidFill>
                <a:srgbClr val="002060"/>
              </a:solidFill>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21115873"/>
      </p:ext>
    </p:extLst>
  </p:cSld>
  <p:clrMapOvr>
    <a:masterClrMapping/>
  </p:clrMapOvr>
  <mc:AlternateContent xmlns:mc="http://schemas.openxmlformats.org/markup-compatibility/2006" xmlns:p14="http://schemas.microsoft.com/office/powerpoint/2010/main">
    <mc:Choice Requires="p14">
      <p:transition spd="slow" p14:dur="2000" advTm="75752"/>
    </mc:Choice>
    <mc:Fallback xmlns="">
      <p:transition spd="slow" advTm="75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2429</TotalTime>
  <Words>3466</Words>
  <Application>Microsoft Macintosh PowerPoint</Application>
  <PresentationFormat>Widescreen</PresentationFormat>
  <Paragraphs>270</Paragraphs>
  <Slides>26</Slides>
  <Notes>24</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Calibri Light</vt:lpstr>
      <vt:lpstr>Mangal</vt:lpstr>
      <vt:lpstr>Arial</vt:lpstr>
      <vt:lpstr>Office Theme</vt:lpstr>
      <vt:lpstr>Science Policy Careers</vt:lpstr>
      <vt:lpstr>What is Science Policy</vt:lpstr>
      <vt:lpstr>PowerPoint Presentation</vt:lpstr>
      <vt:lpstr>PowerPoint Presentation</vt:lpstr>
      <vt:lpstr>Health Policy Analyst  National Institutes of Health</vt:lpstr>
      <vt:lpstr>Senior Science Policy Analyst National Institute Neurological Disorders and Stroke</vt:lpstr>
      <vt:lpstr>Advocacy and Science Policy EveryLife Foundation for Rare Diseases</vt:lpstr>
      <vt:lpstr>Senior Policy Analyst, Association of American Medical Colleges</vt:lpstr>
      <vt:lpstr>What are the Day to Day Tasks?</vt:lpstr>
      <vt:lpstr>PowerPoint Presentation</vt:lpstr>
      <vt:lpstr>Where Will You Work?</vt:lpstr>
      <vt:lpstr>What skills are required?</vt:lpstr>
      <vt:lpstr>PowerPoint Presentation</vt:lpstr>
      <vt:lpstr>Developing Skills for a Competitive Fellowship Applications</vt:lpstr>
      <vt:lpstr>How can I transition into Science Policy?</vt:lpstr>
      <vt:lpstr>Science Policy Fellowships</vt:lpstr>
      <vt:lpstr>Science Policy Fellowships - continued</vt:lpstr>
      <vt:lpstr>Science Policy Fellowships</vt:lpstr>
      <vt:lpstr>OPTIONS  Science Communication and Advocacy Community</vt:lpstr>
      <vt:lpstr>Science Policy Communication and Engagement  Johns Hopkins PhD Student Group</vt:lpstr>
      <vt:lpstr>Biomedical Careers Initiative Internships</vt:lpstr>
      <vt:lpstr>On-Line Training</vt:lpstr>
      <vt:lpstr>Science Policy Books</vt:lpstr>
      <vt:lpstr>Beyond Sputnik: US Science Policy in the 21st Century</vt:lpstr>
      <vt:lpstr>Additional Resources</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Outreach Careers</dc:title>
  <dc:creator>Microsoft Office User</dc:creator>
  <cp:lastModifiedBy>Microsoft Office User</cp:lastModifiedBy>
  <cp:revision>71</cp:revision>
  <dcterms:created xsi:type="dcterms:W3CDTF">2016-02-04T14:16:12Z</dcterms:created>
  <dcterms:modified xsi:type="dcterms:W3CDTF">2017-06-26T17:02:23Z</dcterms:modified>
</cp:coreProperties>
</file>